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1" r:id="rId2"/>
    <p:sldId id="273" r:id="rId3"/>
    <p:sldId id="298" r:id="rId4"/>
    <p:sldId id="291" r:id="rId5"/>
    <p:sldId id="292" r:id="rId6"/>
    <p:sldId id="299" r:id="rId7"/>
    <p:sldId id="257" r:id="rId8"/>
    <p:sldId id="263" r:id="rId9"/>
    <p:sldId id="294" r:id="rId10"/>
    <p:sldId id="285" r:id="rId11"/>
    <p:sldId id="266" r:id="rId12"/>
    <p:sldId id="282" r:id="rId13"/>
    <p:sldId id="283" r:id="rId14"/>
    <p:sldId id="300" r:id="rId15"/>
    <p:sldId id="261" r:id="rId16"/>
    <p:sldId id="289" r:id="rId17"/>
    <p:sldId id="287" r:id="rId18"/>
    <p:sldId id="262" r:id="rId19"/>
    <p:sldId id="301" r:id="rId20"/>
    <p:sldId id="296" r:id="rId21"/>
    <p:sldId id="297" r:id="rId22"/>
    <p:sldId id="284"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08" autoAdjust="0"/>
    <p:restoredTop sz="61327" autoAdjust="0"/>
  </p:normalViewPr>
  <p:slideViewPr>
    <p:cSldViewPr snapToGrid="0">
      <p:cViewPr varScale="1">
        <p:scale>
          <a:sx n="46" d="100"/>
          <a:sy n="46" d="100"/>
        </p:scale>
        <p:origin x="129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131E1F-932D-43CC-BC50-BF8AE07465DC}" type="datetimeFigureOut">
              <a:rPr lang="en-US" smtClean="0"/>
              <a:t>5/7/2020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A3833A-83E8-4282-AA98-9FD2B871A8DB}" type="slidenum">
              <a:rPr lang="en-US" smtClean="0"/>
              <a:t>‹#›</a:t>
            </a:fld>
            <a:endParaRPr lang="en-US"/>
          </a:p>
        </p:txBody>
      </p:sp>
    </p:spTree>
    <p:extLst>
      <p:ext uri="{BB962C8B-B14F-4D97-AF65-F5344CB8AC3E}">
        <p14:creationId xmlns:p14="http://schemas.microsoft.com/office/powerpoint/2010/main" val="142112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asponline.org/resources-and-publications/resources-and-podcasts/covid-19-resource-cent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tc.ca.gov/docs/default-source/leaflets/cl606c.pdf?sfvrsn=48a2868d_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mmresourcecenter.org/resources/may-mental-health-matters-month-2020-activation-toolki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clahealth.org/marc/mindful-meditation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inspiredstudents.org/activities/" TargetMode="External"/><Relationship Id="rId4" Type="http://schemas.openxmlformats.org/officeDocument/2006/relationships/hyperlink" Target="http://socialwork.buffalo.edu/resources/self-care-starter-kit/self-care-assessments-exercises/exercises-and-activities.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oice.google.com/u/0/signu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b="1" dirty="0"/>
              <a:t>Good afternoon, I am Dr. Susan Coats, the Chair on Mental Health and Crisis Consultation for the California Association of School Psychologists (CASP) and Tom </a:t>
            </a:r>
            <a:r>
              <a:rPr lang="en-US" sz="1600" b="1" dirty="0" err="1"/>
              <a:t>Sopp</a:t>
            </a:r>
            <a:r>
              <a:rPr lang="en-US" sz="1600" b="1" dirty="0"/>
              <a:t> is the CASP Chair for the Advocacy and Leadership Committee.</a:t>
            </a:r>
          </a:p>
          <a:p>
            <a:pPr defTabSz="931774">
              <a:defRPr/>
            </a:pPr>
            <a:endParaRPr lang="en-US" sz="1600" b="1" dirty="0"/>
          </a:p>
          <a:p>
            <a:pPr defTabSz="931774">
              <a:defRPr/>
            </a:pPr>
            <a:r>
              <a:rPr lang="en-US" sz="1600" b="1" dirty="0"/>
              <a:t>This is an unprecedented time in our national and world history. We all need to respond and work collaboratively to take care of ourselves, and support the needs of our students, families, staff, and communities. We believe we will get through this crisis with new medical and mental health insights, and inspiring stories of dedication, heroism, and resilience. We would like to thank you as school mental health professionals and educators for your service to our California communities during this difficult time.</a:t>
            </a:r>
          </a:p>
          <a:p>
            <a:pPr defTabSz="931774">
              <a:defRPr/>
            </a:pPr>
            <a:endParaRPr lang="en-US" sz="1600" b="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sz="1600" b="1" dirty="0"/>
              <a:t>For most of us, it has been 7 weeks since schools closed on our campuses and only a few weeks of schools virtually opening online. This transition has been arduous, trying to care for ourselves and our loved ones, and reaching out to our students. You’ve probably been stretched by learning new and unfamiliar technology, managing your professional work virtually, re-structuring your days with new health and household practices, and for many, becoming your child’s classroom aide.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sz="1600" b="1" dirty="0"/>
              <a:t>It has already shown us gaps in laws, educational programs, and inequity in resources.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sz="1600" b="1" dirty="0"/>
              <a:t>We would like to encourage you in this process, remind you to take care of yourselves, be patient and forgiving of errors, and to allow yourself to reset and adapt to this new normal for however long it last.</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sz="1600" b="1" dirty="0"/>
              <a:t>When Tom and I discussed what we thought you might need during this historical event, we wanted the materials to be practical, meaningful, and relevant. </a:t>
            </a:r>
          </a:p>
          <a:p>
            <a:pPr defTabSz="931774">
              <a:defRPr/>
            </a:pPr>
            <a:endParaRPr lang="en-US" dirty="0"/>
          </a:p>
          <a:p>
            <a:pPr defTabSz="931774">
              <a:defRPr/>
            </a:pPr>
            <a:r>
              <a:rPr lang="en-US" b="1" dirty="0"/>
              <a:t>This presentation is meant not only for Pupil Personnel Services (PPS) professionals, but also for the supervisors of PPS staff, and other school mental health professionals on how to support </a:t>
            </a:r>
            <a:r>
              <a:rPr lang="en-US" b="1" u="sng" dirty="0"/>
              <a:t>all</a:t>
            </a:r>
            <a:r>
              <a:rPr lang="en-US" b="1" dirty="0"/>
              <a:t> students during the global pandemic using a “check-in” model, but also provide you telehealth guidance for those students who may need more long term, virtual counseling support. Please refer to our documents in the resource folder for more information, details, and hyperlinks to other resources.</a:t>
            </a:r>
          </a:p>
          <a:p>
            <a:pPr defTabSz="931774">
              <a:defRPr/>
            </a:pPr>
            <a:endParaRPr lang="en-US" b="1" dirty="0"/>
          </a:p>
          <a:p>
            <a:pPr defTabSz="931774">
              <a:defRPr/>
            </a:pPr>
            <a:r>
              <a:rPr lang="en-US" b="1" dirty="0"/>
              <a:t>We would like to get to know more about you and how CASP may further support you professionally by asking you a few short questions during our presentation.</a:t>
            </a:r>
          </a:p>
          <a:p>
            <a:pPr defTabSz="931774">
              <a:defRPr/>
            </a:pPr>
            <a:endParaRPr lang="en-US" b="1" dirty="0"/>
          </a:p>
          <a:p>
            <a:pPr defTabSz="931774">
              <a:defRPr/>
            </a:pPr>
            <a:r>
              <a:rPr lang="en-US" b="1" dirty="0"/>
              <a:t>POLL 1</a:t>
            </a:r>
          </a:p>
          <a:p>
            <a:pPr defTabSz="931774">
              <a:defRPr/>
            </a:pPr>
            <a:endParaRPr lang="en-US" b="1" dirty="0"/>
          </a:p>
          <a:p>
            <a:pPr defTabSz="931774">
              <a:defRPr/>
            </a:pPr>
            <a:endParaRPr lang="en-US" b="1" dirty="0"/>
          </a:p>
          <a:p>
            <a:pPr defTabSz="931774">
              <a:defRPr/>
            </a:pPr>
            <a:endParaRPr lang="en-US" b="1" dirty="0"/>
          </a:p>
          <a:p>
            <a:pPr defTabSz="931774">
              <a:defRPr/>
            </a:pPr>
            <a:endParaRPr lang="en-US" b="1" dirty="0"/>
          </a:p>
          <a:p>
            <a:pPr defTabSz="931774">
              <a:defRPr/>
            </a:pPr>
            <a:endParaRPr lang="en-US" b="1" dirty="0"/>
          </a:p>
          <a:p>
            <a:pPr defTabSz="931774">
              <a:defRPr/>
            </a:pPr>
            <a:endParaRPr lang="en-US" dirty="0"/>
          </a:p>
          <a:p>
            <a:pPr defTabSz="931774">
              <a:defRPr/>
            </a:pPr>
            <a:endParaRPr lang="en-US" dirty="0"/>
          </a:p>
          <a:p>
            <a:pPr marL="232943" indent="-232943" defTabSz="931774">
              <a:buFontTx/>
              <a:buAutoNum type="arabicParenR"/>
              <a:defRPr/>
            </a:pPr>
            <a:r>
              <a:rPr lang="en-US" dirty="0"/>
              <a:t>The Pupil Personnel Services Guidance Document for Checking-In on Students During School Closures,</a:t>
            </a:r>
          </a:p>
          <a:p>
            <a:pPr marL="232943" indent="-232943" defTabSz="931774">
              <a:buFontTx/>
              <a:buAutoNum type="arabicParenR"/>
              <a:defRPr/>
            </a:pPr>
            <a:r>
              <a:rPr lang="en-US" dirty="0"/>
              <a:t>The Technology Checklist for School Telehealth Services, and the</a:t>
            </a:r>
          </a:p>
          <a:p>
            <a:pPr marL="232943" indent="-232943" defTabSz="931774">
              <a:buFontTx/>
              <a:buAutoNum type="arabicParenR"/>
              <a:defRPr/>
            </a:pPr>
            <a:r>
              <a:rPr lang="en-US" dirty="0"/>
              <a:t>The NASP </a:t>
            </a:r>
            <a:r>
              <a:rPr lang="en-US" dirty="0" err="1"/>
              <a:t>PREPaRE</a:t>
            </a:r>
            <a:r>
              <a:rPr lang="en-US" dirty="0"/>
              <a:t> Model, Crisis Intervention,  and Global Pandemic infographic.</a:t>
            </a:r>
          </a:p>
          <a:p>
            <a:pPr marL="232943" indent="-232943" defTabSz="931774">
              <a:buFontTx/>
              <a:buAutoNum type="arabicParenR"/>
              <a:defRPr/>
            </a:pPr>
            <a:r>
              <a:rPr lang="en-US" dirty="0"/>
              <a:t>CDC HIPAA FERPA chart</a:t>
            </a:r>
          </a:p>
          <a:p>
            <a:pPr marL="232943" indent="-232943" defTabSz="931774">
              <a:buFontTx/>
              <a:buAutoNum type="arabicParenR"/>
              <a:defRPr/>
            </a:pPr>
            <a:r>
              <a:rPr lang="en-US" dirty="0"/>
              <a:t>Telehealth Tips: Managing Suicidal Clients During the COVID-19 Pandemic</a:t>
            </a:r>
          </a:p>
          <a:p>
            <a:pPr marL="232943" indent="-232943" defTabSz="931774">
              <a:buFontTx/>
              <a:buAutoNum type="arabicParenR"/>
              <a:defRPr/>
            </a:pPr>
            <a:r>
              <a:rPr lang="en-US" dirty="0"/>
              <a:t>Mental Health America’s Creating Healthy Routines</a:t>
            </a:r>
          </a:p>
          <a:p>
            <a:pPr marL="232943" indent="-232943" defTabSz="931774">
              <a:buFontTx/>
              <a:buAutoNum type="arabicParenR"/>
              <a:defRPr/>
            </a:pPr>
            <a:endParaRPr lang="en-US" dirty="0"/>
          </a:p>
          <a:p>
            <a:pPr defTabSz="931774">
              <a:defRPr/>
            </a:pPr>
            <a:r>
              <a:rPr lang="en-US" b="1" dirty="0"/>
              <a:t>I would recommend that you download these documents, if you haven’t already, and refer to them during our presentation. </a:t>
            </a:r>
          </a:p>
          <a:p>
            <a:pPr defTabSz="931774">
              <a:defRPr/>
            </a:pPr>
            <a:endParaRPr lang="en-US" dirty="0"/>
          </a:p>
          <a:p>
            <a:pPr marL="232943" indent="-232943" defTabSz="931774">
              <a:buFontTx/>
              <a:buAutoNum type="arabicParenR"/>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02A3833A-83E8-4282-AA98-9FD2B871A8DB}" type="slidenum">
              <a:rPr lang="en-US" smtClean="0"/>
              <a:t>1</a:t>
            </a:fld>
            <a:endParaRPr lang="en-US"/>
          </a:p>
        </p:txBody>
      </p:sp>
    </p:spTree>
    <p:extLst>
      <p:ext uri="{BB962C8B-B14F-4D97-AF65-F5344CB8AC3E}">
        <p14:creationId xmlns:p14="http://schemas.microsoft.com/office/powerpoint/2010/main" val="1721056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team may want to discuss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will conduct the check-ins and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 you going triage your students for check-ins.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Listed on the slide and your guidance document, are examples of groups of students you may place at a high priority to reach out to first.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Determine whether the student is capable to participate in a check-in. Alternative ways to connect. </a:t>
            </a:r>
          </a:p>
          <a:p>
            <a:endParaRPr lang="en-US" dirty="0"/>
          </a:p>
        </p:txBody>
      </p:sp>
      <p:sp>
        <p:nvSpPr>
          <p:cNvPr id="4" name="Slide Number Placeholder 3"/>
          <p:cNvSpPr>
            <a:spLocks noGrp="1"/>
          </p:cNvSpPr>
          <p:nvPr>
            <p:ph type="sldNum" sz="quarter" idx="10"/>
          </p:nvPr>
        </p:nvSpPr>
        <p:spPr/>
        <p:txBody>
          <a:bodyPr/>
          <a:lstStyle/>
          <a:p>
            <a:fld id="{02A3833A-83E8-4282-AA98-9FD2B871A8DB}" type="slidenum">
              <a:rPr lang="en-US" smtClean="0"/>
              <a:t>10</a:t>
            </a:fld>
            <a:endParaRPr lang="en-US"/>
          </a:p>
        </p:txBody>
      </p:sp>
    </p:spTree>
    <p:extLst>
      <p:ext uri="{BB962C8B-B14F-4D97-AF65-F5344CB8AC3E}">
        <p14:creationId xmlns:p14="http://schemas.microsoft.com/office/powerpoint/2010/main" val="2604258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54d9e361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54d9e361f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FRC</a:t>
            </a:r>
            <a:r>
              <a:rPr lang="en-US" baseline="0" dirty="0"/>
              <a:t> created postcards as another means of reaching out. </a:t>
            </a:r>
            <a:endParaRPr lang="en-US" dirty="0"/>
          </a:p>
          <a:p>
            <a:pPr marL="0" lvl="0" indent="0" algn="l" rtl="0">
              <a:spcBef>
                <a:spcPts val="0"/>
              </a:spcBef>
              <a:spcAft>
                <a:spcPts val="0"/>
              </a:spcAft>
              <a:buNone/>
            </a:pPr>
            <a:endParaRPr dirty="0"/>
          </a:p>
        </p:txBody>
      </p:sp>
      <p:sp>
        <p:nvSpPr>
          <p:cNvPr id="239" name="Google Shape;239;g754d9e361f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600" b="1" dirty="0">
                <a:latin typeface="Arial"/>
                <a:ea typeface="Arial"/>
                <a:cs typeface="Arial"/>
                <a:sym typeface="Arial"/>
              </a:rPr>
              <a:t>During the “check-in”:</a:t>
            </a:r>
            <a:r>
              <a:rPr lang="en-US" sz="1600" dirty="0">
                <a:latin typeface="Arial"/>
                <a:ea typeface="Arial"/>
                <a:cs typeface="Arial"/>
                <a:sym typeface="Arial"/>
              </a:rPr>
              <a:t> </a:t>
            </a:r>
            <a:endParaRPr lang="en-US" dirty="0"/>
          </a:p>
          <a:p>
            <a:pPr marL="0" lvl="0" indent="0" algn="l" rtl="0">
              <a:lnSpc>
                <a:spcPct val="115000"/>
              </a:lnSpc>
              <a:spcBef>
                <a:spcPts val="0"/>
              </a:spcBef>
              <a:spcAft>
                <a:spcPts val="0"/>
              </a:spcAft>
              <a:buNone/>
            </a:pPr>
            <a:r>
              <a:rPr lang="en-US" sz="1600" dirty="0">
                <a:latin typeface="Arial"/>
                <a:ea typeface="Arial"/>
                <a:cs typeface="Arial"/>
                <a:sym typeface="Arial"/>
              </a:rPr>
              <a:t>            </a:t>
            </a:r>
            <a:r>
              <a:rPr lang="en-US" sz="1600" b="1" dirty="0">
                <a:latin typeface="Arial"/>
                <a:ea typeface="Arial"/>
                <a:cs typeface="Arial"/>
                <a:sym typeface="Arial"/>
              </a:rPr>
              <a:t>Parent</a:t>
            </a:r>
            <a:endParaRPr lang="en-US" dirty="0"/>
          </a:p>
          <a:p>
            <a:pPr marL="815302" lvl="1" indent="-349414" algn="l" rtl="0">
              <a:lnSpc>
                <a:spcPct val="115000"/>
              </a:lnSpc>
              <a:spcBef>
                <a:spcPts val="0"/>
              </a:spcBef>
              <a:spcAft>
                <a:spcPts val="0"/>
              </a:spcAft>
              <a:buClr>
                <a:schemeClr val="dk1"/>
              </a:buClr>
              <a:buSzPts val="1200"/>
              <a:buFont typeface="Noto Sans Symbols"/>
              <a:buChar char="∙"/>
            </a:pPr>
            <a:r>
              <a:rPr lang="en-US" dirty="0">
                <a:latin typeface="Arial"/>
                <a:ea typeface="Arial"/>
                <a:cs typeface="Arial"/>
                <a:sym typeface="Arial"/>
              </a:rPr>
              <a:t>Share the purpose of the call and build rapport. </a:t>
            </a:r>
            <a:r>
              <a:rPr lang="en-US" i="1" dirty="0">
                <a:latin typeface="Arial"/>
                <a:ea typeface="Arial"/>
                <a:cs typeface="Arial"/>
                <a:sym typeface="Arial"/>
              </a:rPr>
              <a:t>Example prompt: Hello, this is ____ , the school counselor/school psychologist/school social worker from ___school.  May I please speak to the guardian/parent of____?  I am calling to check in on your son/daughter.  How are things going at home during this unusual time? </a:t>
            </a:r>
            <a:endParaRPr lang="en-US" dirty="0"/>
          </a:p>
          <a:p>
            <a:pPr marL="465887" lvl="1" indent="0" algn="l" rtl="0">
              <a:lnSpc>
                <a:spcPct val="115000"/>
              </a:lnSpc>
              <a:spcBef>
                <a:spcPts val="0"/>
              </a:spcBef>
              <a:spcAft>
                <a:spcPts val="0"/>
              </a:spcAft>
              <a:buNone/>
            </a:pPr>
            <a:r>
              <a:rPr lang="en-US" b="1" dirty="0">
                <a:latin typeface="Arial"/>
                <a:ea typeface="Arial"/>
                <a:cs typeface="Arial"/>
                <a:sym typeface="Arial"/>
              </a:rPr>
              <a:t>Student</a:t>
            </a:r>
            <a:endParaRPr lang="en-US" dirty="0"/>
          </a:p>
          <a:p>
            <a:pPr marL="815302" lvl="1" indent="-349414" algn="l" rtl="0">
              <a:lnSpc>
                <a:spcPct val="115000"/>
              </a:lnSpc>
              <a:spcBef>
                <a:spcPts val="0"/>
              </a:spcBef>
              <a:spcAft>
                <a:spcPts val="0"/>
              </a:spcAft>
              <a:buClr>
                <a:schemeClr val="dk1"/>
              </a:buClr>
              <a:buSzPts val="1200"/>
              <a:buFont typeface="Noto Sans Symbols"/>
              <a:buChar char="∙"/>
            </a:pPr>
            <a:r>
              <a:rPr lang="en-US" dirty="0">
                <a:latin typeface="Arial"/>
                <a:ea typeface="Arial"/>
                <a:cs typeface="Arial"/>
                <a:sym typeface="Arial"/>
              </a:rPr>
              <a:t>If you have a preexisting relationship with this student, you will be sharing that you can only support them on-line, for now. This might be a difficult conversation. </a:t>
            </a:r>
            <a:r>
              <a:rPr lang="en-US" i="1" dirty="0">
                <a:latin typeface="Arial"/>
                <a:ea typeface="Arial"/>
                <a:cs typeface="Arial"/>
                <a:sym typeface="Arial"/>
              </a:rPr>
              <a:t>Example prompt: I know this is difficult and isn’t exactly how we usually share in person, but we can still talk on the phone or through a virtual platform. We will get through this together.</a:t>
            </a:r>
            <a:endParaRPr lang="en-US" sz="1600" dirty="0">
              <a:latin typeface="Arial"/>
              <a:ea typeface="Arial"/>
              <a:cs typeface="Arial"/>
              <a:sym typeface="Arial"/>
            </a:endParaRPr>
          </a:p>
          <a:p>
            <a:pPr marL="815302" lvl="1" indent="-349414" algn="l" rtl="0">
              <a:lnSpc>
                <a:spcPct val="115000"/>
              </a:lnSpc>
              <a:spcBef>
                <a:spcPts val="0"/>
              </a:spcBef>
              <a:spcAft>
                <a:spcPts val="0"/>
              </a:spcAft>
              <a:buClr>
                <a:schemeClr val="dk1"/>
              </a:buClr>
              <a:buSzPts val="1200"/>
              <a:buFont typeface="Noto Sans Symbols"/>
              <a:buChar char="∙"/>
            </a:pPr>
            <a:r>
              <a:rPr lang="en-US" dirty="0">
                <a:latin typeface="Arial"/>
                <a:ea typeface="Arial"/>
                <a:cs typeface="Arial"/>
                <a:sym typeface="Arial"/>
              </a:rPr>
              <a:t>If a distal learning option has been initiated by the district, ask the student about his/her learning experience. If needed, provide district information on remote learning opportunities.</a:t>
            </a:r>
            <a:endParaRPr lang="en-US" sz="1600" dirty="0">
              <a:latin typeface="Arial"/>
              <a:ea typeface="Arial"/>
              <a:cs typeface="Arial"/>
              <a:sym typeface="Arial"/>
            </a:endParaRPr>
          </a:p>
          <a:p>
            <a:pPr marL="815302" lvl="1" indent="-349414" algn="l" rtl="0">
              <a:lnSpc>
                <a:spcPct val="115000"/>
              </a:lnSpc>
              <a:spcBef>
                <a:spcPts val="0"/>
              </a:spcBef>
              <a:spcAft>
                <a:spcPts val="0"/>
              </a:spcAft>
              <a:buClr>
                <a:schemeClr val="dk1"/>
              </a:buClr>
              <a:buSzPts val="1200"/>
              <a:buFont typeface="Noto Sans Symbols"/>
              <a:buChar char="∙"/>
            </a:pPr>
            <a:r>
              <a:rPr lang="en-US" dirty="0">
                <a:latin typeface="Arial"/>
                <a:ea typeface="Arial"/>
                <a:cs typeface="Arial"/>
                <a:sym typeface="Arial"/>
              </a:rPr>
              <a:t>Ask the student about his/her daily routine. </a:t>
            </a:r>
            <a:r>
              <a:rPr lang="en-US" i="1" dirty="0">
                <a:latin typeface="Arial"/>
                <a:ea typeface="Arial"/>
                <a:cs typeface="Arial"/>
                <a:sym typeface="Arial"/>
              </a:rPr>
              <a:t>Example prompts:</a:t>
            </a:r>
            <a:r>
              <a:rPr lang="en-US" dirty="0">
                <a:latin typeface="Arial"/>
                <a:ea typeface="Arial"/>
                <a:cs typeface="Arial"/>
                <a:sym typeface="Arial"/>
              </a:rPr>
              <a:t> </a:t>
            </a:r>
            <a:r>
              <a:rPr lang="en-US" i="1" dirty="0">
                <a:latin typeface="Arial"/>
                <a:ea typeface="Arial"/>
                <a:cs typeface="Arial"/>
                <a:sym typeface="Arial"/>
              </a:rPr>
              <a:t>How are things going with your distal learning opportunities? How are the assignments? How are you managing your time during the day? </a:t>
            </a:r>
            <a:endParaRPr lang="en-US" sz="1600" dirty="0">
              <a:latin typeface="Arial"/>
              <a:ea typeface="Arial"/>
              <a:cs typeface="Arial"/>
              <a:sym typeface="Arial"/>
            </a:endParaRPr>
          </a:p>
          <a:p>
            <a:pPr marL="815302" lvl="1" indent="-349414" algn="l" rtl="0">
              <a:lnSpc>
                <a:spcPct val="115000"/>
              </a:lnSpc>
              <a:spcBef>
                <a:spcPts val="0"/>
              </a:spcBef>
              <a:spcAft>
                <a:spcPts val="0"/>
              </a:spcAft>
              <a:buClr>
                <a:schemeClr val="dk1"/>
              </a:buClr>
              <a:buSzPts val="1200"/>
              <a:buFont typeface="Noto Sans Symbols"/>
              <a:buChar char="∙"/>
            </a:pPr>
            <a:r>
              <a:rPr lang="en-US" dirty="0">
                <a:latin typeface="Arial"/>
                <a:ea typeface="Arial"/>
                <a:cs typeface="Arial"/>
                <a:sym typeface="Arial"/>
              </a:rPr>
              <a:t>Ask about the student’s social support systems.</a:t>
            </a:r>
            <a:r>
              <a:rPr lang="en-US" sz="1600" dirty="0">
                <a:latin typeface="Arial"/>
                <a:ea typeface="Arial"/>
                <a:cs typeface="Arial"/>
                <a:sym typeface="Arial"/>
              </a:rPr>
              <a:t> </a:t>
            </a:r>
            <a:r>
              <a:rPr lang="en-US" i="1" dirty="0">
                <a:latin typeface="Arial"/>
                <a:ea typeface="Arial"/>
                <a:cs typeface="Arial"/>
                <a:sym typeface="Arial"/>
              </a:rPr>
              <a:t>Example prompts</a:t>
            </a:r>
            <a:r>
              <a:rPr lang="en-US" dirty="0">
                <a:latin typeface="Arial"/>
                <a:ea typeface="Arial"/>
                <a:cs typeface="Arial"/>
                <a:sym typeface="Arial"/>
              </a:rPr>
              <a:t>: </a:t>
            </a:r>
            <a:r>
              <a:rPr lang="en-US" i="1" dirty="0">
                <a:latin typeface="Arial"/>
                <a:ea typeface="Arial"/>
                <a:cs typeface="Arial"/>
                <a:sym typeface="Arial"/>
              </a:rPr>
              <a:t>How has social distancing affected you?</a:t>
            </a:r>
            <a:r>
              <a:rPr lang="en-US" dirty="0">
                <a:latin typeface="Arial"/>
                <a:ea typeface="Arial"/>
                <a:cs typeface="Arial"/>
                <a:sym typeface="Arial"/>
              </a:rPr>
              <a:t> </a:t>
            </a:r>
            <a:r>
              <a:rPr lang="en-US" i="1" dirty="0">
                <a:latin typeface="Arial"/>
                <a:ea typeface="Arial"/>
                <a:cs typeface="Arial"/>
                <a:sym typeface="Arial"/>
              </a:rPr>
              <a:t>How are you staying connected with your friends from school? Extended family members? Teachers? Spiritual congregation?</a:t>
            </a:r>
            <a:endParaRPr lang="en-US" sz="1600" dirty="0">
              <a:latin typeface="Arial"/>
              <a:ea typeface="Arial"/>
              <a:cs typeface="Arial"/>
              <a:sym typeface="Arial"/>
            </a:endParaRPr>
          </a:p>
          <a:p>
            <a:pPr marL="815302" lvl="1" indent="-349414" algn="l" rtl="0">
              <a:lnSpc>
                <a:spcPct val="115000"/>
              </a:lnSpc>
              <a:spcBef>
                <a:spcPts val="0"/>
              </a:spcBef>
              <a:spcAft>
                <a:spcPts val="0"/>
              </a:spcAft>
              <a:buClr>
                <a:schemeClr val="dk1"/>
              </a:buClr>
              <a:buSzPts val="1200"/>
              <a:buFont typeface="Noto Sans Symbols"/>
              <a:buChar char="∙"/>
            </a:pPr>
            <a:r>
              <a:rPr lang="en-US" dirty="0">
                <a:latin typeface="Arial"/>
                <a:ea typeface="Arial"/>
                <a:cs typeface="Arial"/>
                <a:sym typeface="Arial"/>
              </a:rPr>
              <a:t>Ask them if they need you to check in on them periodically. How often? Best way to contact them.</a:t>
            </a:r>
            <a:endParaRPr lang="en-US" sz="1600" dirty="0">
              <a:latin typeface="Arial"/>
              <a:ea typeface="Arial"/>
              <a:cs typeface="Arial"/>
              <a:sym typeface="Arial"/>
            </a:endParaRPr>
          </a:p>
          <a:p>
            <a:pPr marL="815302" lvl="1" indent="-349414" algn="l" rtl="0">
              <a:lnSpc>
                <a:spcPct val="115000"/>
              </a:lnSpc>
              <a:spcBef>
                <a:spcPts val="0"/>
              </a:spcBef>
              <a:spcAft>
                <a:spcPts val="0"/>
              </a:spcAft>
              <a:buClr>
                <a:schemeClr val="dk1"/>
              </a:buClr>
              <a:buSzPts val="1200"/>
              <a:buFont typeface="Noto Sans Symbols"/>
              <a:buChar char="∙"/>
            </a:pPr>
            <a:r>
              <a:rPr lang="en-US" dirty="0">
                <a:latin typeface="Arial"/>
                <a:ea typeface="Arial"/>
                <a:cs typeface="Arial"/>
                <a:sym typeface="Arial"/>
              </a:rPr>
              <a:t>Encourage them to ask questions, share their feelings, and remind them how brave and courageous they are during this difficult time.  </a:t>
            </a:r>
            <a:endParaRPr lang="en-US" sz="1600" dirty="0">
              <a:latin typeface="Arial"/>
              <a:ea typeface="Arial"/>
              <a:cs typeface="Arial"/>
              <a:sym typeface="Arial"/>
            </a:endParaRPr>
          </a:p>
          <a:p>
            <a:pPr marL="815302" lvl="1" indent="-247814" algn="l" rtl="0">
              <a:lnSpc>
                <a:spcPct val="115000"/>
              </a:lnSpc>
              <a:spcBef>
                <a:spcPts val="0"/>
              </a:spcBef>
              <a:spcAft>
                <a:spcPts val="0"/>
              </a:spcAft>
              <a:buClr>
                <a:schemeClr val="dk1"/>
              </a:buClr>
              <a:buSzPts val="1600"/>
              <a:buFont typeface="Noto Sans Symbols"/>
              <a:buNone/>
            </a:pPr>
            <a:endParaRPr lang="en-US" sz="1600" dirty="0">
              <a:latin typeface="Arial"/>
              <a:ea typeface="Arial"/>
              <a:cs typeface="Arial"/>
              <a:sym typeface="Arial"/>
            </a:endParaRPr>
          </a:p>
          <a:p>
            <a:pPr marL="0" lvl="0" indent="0" algn="l" rtl="0">
              <a:lnSpc>
                <a:spcPct val="115000"/>
              </a:lnSpc>
              <a:spcBef>
                <a:spcPts val="0"/>
              </a:spcBef>
              <a:spcAft>
                <a:spcPts val="0"/>
              </a:spcAft>
              <a:buNone/>
            </a:pPr>
            <a:r>
              <a:rPr lang="en-US" b="1" u="sng" dirty="0">
                <a:solidFill>
                  <a:srgbClr val="000000"/>
                </a:solidFill>
                <a:latin typeface="Arial"/>
                <a:ea typeface="Arial"/>
                <a:cs typeface="Arial"/>
                <a:sym typeface="Arial"/>
              </a:rPr>
              <a:t>NOTE:</a:t>
            </a:r>
            <a:r>
              <a:rPr lang="en-US" dirty="0">
                <a:solidFill>
                  <a:srgbClr val="000000"/>
                </a:solidFill>
                <a:latin typeface="Arial"/>
                <a:ea typeface="Arial"/>
                <a:cs typeface="Arial"/>
                <a:sym typeface="Arial"/>
              </a:rPr>
              <a:t>  If student is significantly stressed, consider using the </a:t>
            </a:r>
            <a:r>
              <a:rPr lang="en-US" u="sng" dirty="0" err="1">
                <a:solidFill>
                  <a:srgbClr val="0000FF"/>
                </a:solidFill>
                <a:latin typeface="Arial"/>
                <a:ea typeface="Arial"/>
                <a:cs typeface="Arial"/>
                <a:sym typeface="Arial"/>
                <a:hlinkClick r:id="rId3"/>
              </a:rPr>
              <a:t>PREPaRE</a:t>
            </a:r>
            <a:r>
              <a:rPr lang="en-US" u="sng" dirty="0">
                <a:solidFill>
                  <a:srgbClr val="0000FF"/>
                </a:solidFill>
                <a:latin typeface="Arial"/>
                <a:ea typeface="Arial"/>
                <a:cs typeface="Arial"/>
                <a:sym typeface="Arial"/>
                <a:hlinkClick r:id="rId3"/>
              </a:rPr>
              <a:t> model, Crisis Intervention, and Global Pandemic</a:t>
            </a:r>
            <a:r>
              <a:rPr lang="en-US" dirty="0">
                <a:solidFill>
                  <a:srgbClr val="000000"/>
                </a:solidFill>
                <a:latin typeface="Arial"/>
                <a:ea typeface="Arial"/>
                <a:cs typeface="Arial"/>
                <a:sym typeface="Arial"/>
              </a:rPr>
              <a:t> as a guide. </a:t>
            </a:r>
            <a:endParaRPr lang="en-US" sz="160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dirty="0">
                <a:solidFill>
                  <a:srgbClr val="000000"/>
                </a:solidFill>
                <a:latin typeface="Arial"/>
                <a:ea typeface="Arial"/>
                <a:cs typeface="Arial"/>
                <a:sym typeface="Arial"/>
              </a:rPr>
              <a:t> </a:t>
            </a:r>
            <a:endParaRPr lang="en-US" sz="160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dirty="0">
                <a:solidFill>
                  <a:srgbClr val="000000"/>
                </a:solidFill>
                <a:latin typeface="Arial"/>
                <a:ea typeface="Arial"/>
                <a:cs typeface="Arial"/>
                <a:sym typeface="Arial"/>
              </a:rPr>
              <a:t>Check your LEA’s policies and procedures regarding suicide risk assessment protocols during remote contacts. If they do not have a protocol for this unique situation, offer to work with your supervisor on developing a safety protocol. Post hotlines numbers, such as the </a:t>
            </a:r>
            <a:r>
              <a:rPr lang="en-US" b="1" dirty="0">
                <a:solidFill>
                  <a:srgbClr val="000000"/>
                </a:solidFill>
                <a:latin typeface="Arial"/>
                <a:ea typeface="Arial"/>
                <a:cs typeface="Arial"/>
                <a:sym typeface="Arial"/>
              </a:rPr>
              <a:t>National Suicide Prevention Lifeline 1-800-273-TALK</a:t>
            </a:r>
            <a:r>
              <a:rPr lang="en-US" dirty="0">
                <a:solidFill>
                  <a:srgbClr val="000000"/>
                </a:solidFill>
                <a:latin typeface="Arial"/>
                <a:ea typeface="Arial"/>
                <a:cs typeface="Arial"/>
                <a:sym typeface="Arial"/>
              </a:rPr>
              <a:t>, the </a:t>
            </a:r>
            <a:r>
              <a:rPr lang="en-US" b="1" dirty="0">
                <a:solidFill>
                  <a:srgbClr val="000000"/>
                </a:solidFill>
                <a:latin typeface="Arial"/>
                <a:ea typeface="Arial"/>
                <a:cs typeface="Arial"/>
                <a:sym typeface="Arial"/>
              </a:rPr>
              <a:t>California Peer-Run Warm Line 1-855-845-7415,</a:t>
            </a:r>
            <a:r>
              <a:rPr lang="en-US" dirty="0">
                <a:solidFill>
                  <a:srgbClr val="000000"/>
                </a:solidFill>
                <a:latin typeface="Arial"/>
                <a:ea typeface="Arial"/>
                <a:cs typeface="Arial"/>
                <a:sym typeface="Arial"/>
              </a:rPr>
              <a:t> the </a:t>
            </a:r>
            <a:r>
              <a:rPr lang="en-US" b="1" dirty="0" err="1">
                <a:solidFill>
                  <a:srgbClr val="000000"/>
                </a:solidFill>
                <a:latin typeface="Arial"/>
                <a:ea typeface="Arial"/>
                <a:cs typeface="Arial"/>
                <a:sym typeface="Arial"/>
              </a:rPr>
              <a:t>TrevorLifeline</a:t>
            </a:r>
            <a:r>
              <a:rPr lang="en-US" dirty="0">
                <a:solidFill>
                  <a:srgbClr val="000000"/>
                </a:solidFill>
                <a:latin typeface="Arial"/>
                <a:ea typeface="Arial"/>
                <a:cs typeface="Arial"/>
                <a:sym typeface="Arial"/>
              </a:rPr>
              <a:t> 1-866-488-7386, and local mental health agencies phone numbers for telehealth services on the district and school websites.</a:t>
            </a:r>
            <a:endParaRPr lang="en-US" sz="160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dirty="0">
                <a:solidFill>
                  <a:srgbClr val="000000"/>
                </a:solidFill>
                <a:latin typeface="Arial"/>
                <a:ea typeface="Arial"/>
                <a:cs typeface="Arial"/>
                <a:sym typeface="Arial"/>
              </a:rPr>
              <a:t> </a:t>
            </a:r>
            <a:endParaRPr lang="en-US" sz="160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dirty="0">
                <a:solidFill>
                  <a:srgbClr val="000000"/>
                </a:solidFill>
                <a:latin typeface="Arial"/>
                <a:ea typeface="Arial"/>
                <a:cs typeface="Arial"/>
                <a:sym typeface="Arial"/>
              </a:rPr>
              <a:t>If the student states suicidal ideation, immediately contact the parent/guardian regarding the location of the student, your concern, and notify your supervisor for further support. </a:t>
            </a:r>
            <a:r>
              <a:rPr lang="en-US" b="1" dirty="0">
                <a:solidFill>
                  <a:srgbClr val="000000"/>
                </a:solidFill>
                <a:latin typeface="Arial"/>
                <a:ea typeface="Arial"/>
                <a:cs typeface="Arial"/>
                <a:sym typeface="Arial"/>
              </a:rPr>
              <a:t>Call 911 if emergency!</a:t>
            </a:r>
            <a:endParaRPr lang="en-US" sz="1600" dirty="0">
              <a:solidFill>
                <a:srgbClr val="000000"/>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02A3833A-83E8-4282-AA98-9FD2B871A8DB}" type="slidenum">
              <a:rPr lang="en-US" smtClean="0"/>
              <a:t>12</a:t>
            </a:fld>
            <a:endParaRPr lang="en-US"/>
          </a:p>
        </p:txBody>
      </p:sp>
    </p:spTree>
    <p:extLst>
      <p:ext uri="{BB962C8B-B14F-4D97-AF65-F5344CB8AC3E}">
        <p14:creationId xmlns:p14="http://schemas.microsoft.com/office/powerpoint/2010/main" val="201416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050" b="1" dirty="0">
                <a:latin typeface="Arial"/>
                <a:ea typeface="Arial"/>
                <a:cs typeface="Arial"/>
                <a:sym typeface="Arial"/>
              </a:rPr>
              <a:t>After the “check-in”:</a:t>
            </a:r>
            <a:endParaRPr lang="en-US" sz="1100" dirty="0"/>
          </a:p>
          <a:p>
            <a:pPr marL="349415" lvl="0" indent="-349415" algn="l" rtl="0">
              <a:lnSpc>
                <a:spcPct val="115000"/>
              </a:lnSpc>
              <a:spcBef>
                <a:spcPts val="0"/>
              </a:spcBef>
              <a:spcAft>
                <a:spcPts val="0"/>
              </a:spcAft>
              <a:buClr>
                <a:schemeClr val="dk1"/>
              </a:buClr>
              <a:buSzPts val="1200"/>
              <a:buFont typeface="Noto Sans Symbols"/>
              <a:buChar char="∙"/>
            </a:pPr>
            <a:r>
              <a:rPr lang="en-US" sz="1100" dirty="0">
                <a:latin typeface="Arial"/>
                <a:ea typeface="Arial"/>
                <a:cs typeface="Arial"/>
                <a:sym typeface="Arial"/>
              </a:rPr>
              <a:t>Document that the check-in occurred in the appropriate confidential area of your LEA’s Student Information System. Log the date and the time spent with the student. Make note of any concerns or resources needed for the student, and follow up with providing those resources.</a:t>
            </a:r>
            <a:endParaRPr lang="en-US" sz="1400" dirty="0">
              <a:latin typeface="Arial"/>
              <a:ea typeface="Arial"/>
              <a:cs typeface="Arial"/>
              <a:sym typeface="Arial"/>
            </a:endParaRPr>
          </a:p>
          <a:p>
            <a:pPr marL="349415" lvl="0" indent="-349415" algn="l" rtl="0">
              <a:lnSpc>
                <a:spcPct val="115000"/>
              </a:lnSpc>
              <a:spcBef>
                <a:spcPts val="0"/>
              </a:spcBef>
              <a:spcAft>
                <a:spcPts val="0"/>
              </a:spcAft>
              <a:buClr>
                <a:schemeClr val="dk1"/>
              </a:buClr>
              <a:buSzPts val="1200"/>
              <a:buFont typeface="Noto Sans Symbols"/>
              <a:buChar char="∙"/>
            </a:pPr>
            <a:r>
              <a:rPr lang="en-US" sz="1100" dirty="0">
                <a:latin typeface="Arial"/>
                <a:ea typeface="Arial"/>
                <a:cs typeface="Arial"/>
                <a:sym typeface="Arial"/>
              </a:rPr>
              <a:t>If needed, collaborate with/support the parent/guardian regarding community support resources. </a:t>
            </a:r>
            <a:endParaRPr lang="en-US" sz="1400" dirty="0">
              <a:latin typeface="Arial"/>
              <a:ea typeface="Arial"/>
              <a:cs typeface="Arial"/>
              <a:sym typeface="Arial"/>
            </a:endParaRPr>
          </a:p>
          <a:p>
            <a:pPr marL="349415" lvl="0" indent="-349415" algn="l" rtl="0">
              <a:lnSpc>
                <a:spcPct val="115000"/>
              </a:lnSpc>
              <a:spcBef>
                <a:spcPts val="0"/>
              </a:spcBef>
              <a:spcAft>
                <a:spcPts val="0"/>
              </a:spcAft>
              <a:buClr>
                <a:schemeClr val="dk1"/>
              </a:buClr>
              <a:buSzPts val="1200"/>
              <a:buFont typeface="Noto Sans Symbols"/>
              <a:buChar char="∙"/>
            </a:pPr>
            <a:r>
              <a:rPr lang="en-US" sz="1100" dirty="0">
                <a:latin typeface="Arial"/>
                <a:ea typeface="Arial"/>
                <a:cs typeface="Arial"/>
                <a:sym typeface="Arial"/>
              </a:rPr>
              <a:t>Determine if there is a need for a follow-up “check-in”, enrollment in a social/academic instructional group, or a referral for telehealth sessions.</a:t>
            </a:r>
            <a:endParaRPr lang="en-US" sz="1400" dirty="0">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02A3833A-83E8-4282-AA98-9FD2B871A8DB}" type="slidenum">
              <a:rPr lang="en-US" smtClean="0"/>
              <a:t>13</a:t>
            </a:fld>
            <a:endParaRPr lang="en-US"/>
          </a:p>
        </p:txBody>
      </p:sp>
    </p:spTree>
    <p:extLst>
      <p:ext uri="{BB962C8B-B14F-4D97-AF65-F5344CB8AC3E}">
        <p14:creationId xmlns:p14="http://schemas.microsoft.com/office/powerpoint/2010/main" val="2515541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Let’s now transition to your LEA. Here are some questions to process: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closing, the big picture is this school year has taken a sudden left turn. Collaborate with your colleagues to create plan that works for your students. Through my work with CASP, I have opportunity to talk with school psychologists across the state, I know how hard you are working to support your students during school closure. Because I appreciate your hard work so much, I wanted to give you something before I go. Some people find comfort in animals. Some are dog people, and some are cat people. But I think it is safe to say that everyone can find comfort from a baby bunnies.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Transition: Now that we know that school closures will continue for the remainder of the school year, many districts are looking ahead, researching telehealth options to provide counseling services. Dr. Coats will now introduce a checklist of considerations when establishing telehealth options.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We would like to have you answer our 2</a:t>
            </a:r>
            <a:r>
              <a:rPr kumimoji="0" lang="en-US" sz="1200" b="1"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poll.</a:t>
            </a:r>
          </a:p>
          <a:p>
            <a:pPr marL="0" lvl="0" indent="0" algn="l" rtl="0">
              <a:spcBef>
                <a:spcPts val="0"/>
              </a:spcBef>
              <a:spcAft>
                <a:spcPts val="0"/>
              </a:spcAft>
              <a:buNone/>
            </a:pPr>
            <a:endParaRPr dirty="0"/>
          </a:p>
        </p:txBody>
      </p:sp>
      <p:sp>
        <p:nvSpPr>
          <p:cNvPr id="264" name="Google Shape;264;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889936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Thank you Tom.  </a:t>
            </a:r>
          </a:p>
          <a:p>
            <a:endParaRPr lang="en-US" b="1" dirty="0"/>
          </a:p>
          <a:p>
            <a:r>
              <a:rPr lang="en-US" b="1" dirty="0"/>
              <a:t>Please take out the School Telehealth Services Checklist for the next few slides. It will provide more detail as we move from a quick Check-In model to a more long term, virtual counseling approach. </a:t>
            </a:r>
          </a:p>
          <a:p>
            <a:endParaRPr lang="en-US" dirty="0"/>
          </a:p>
          <a:p>
            <a:r>
              <a:rPr lang="en-US" b="1" dirty="0"/>
              <a:t>The Health Resources and Services Administration of the US Department of Health and Human Services defines Telehealth as ….</a:t>
            </a:r>
          </a:p>
          <a:p>
            <a:endParaRPr lang="en-US" b="1" dirty="0"/>
          </a:p>
          <a:p>
            <a:r>
              <a:rPr lang="en-US" b="1" dirty="0"/>
              <a:t>The National Association of School Psychologists defines telehealth or teletherapy….. (read slide)</a:t>
            </a:r>
          </a:p>
          <a:p>
            <a:endParaRPr lang="en-US" b="1" dirty="0"/>
          </a:p>
          <a:p>
            <a:r>
              <a:rPr lang="en-US" b="1" dirty="0"/>
              <a:t>Minor confidentiality rights and restrictions are the same in the remote setting as in the face to face setting. You must get a parent or guardian’s permission for youth to receive on-going counseling support, </a:t>
            </a:r>
            <a:r>
              <a:rPr lang="en-US" b="0" dirty="0"/>
              <a:t>and if the student is 12 years and older, the youth’s permission also. </a:t>
            </a:r>
            <a:r>
              <a:rPr lang="en-US" b="1" dirty="0"/>
              <a:t>Restrictions to confidentiality rights refers to mandated child abuse reporting laws, and intervening in the event if the minor reveals a threat to themselves or others.  </a:t>
            </a:r>
          </a:p>
          <a:p>
            <a:endParaRPr lang="en-US" b="1" dirty="0"/>
          </a:p>
          <a:p>
            <a:r>
              <a:rPr lang="en-US" b="1" dirty="0"/>
              <a:t>Informed consent forms are not required for virtual “check-ins”, but are required for on-going counseling services. </a:t>
            </a:r>
          </a:p>
          <a:p>
            <a:endParaRPr lang="en-US" b="1" dirty="0"/>
          </a:p>
          <a:p>
            <a:r>
              <a:rPr lang="en-US" b="1" dirty="0"/>
              <a:t>HIPAA or The Health Insurance Portability Accountability Act, ensures that healthcare providers implement multiple safeguards to protect sensitive personal and health information. Simply put, HIPPA protects both the private medical/mental health provider and the client’s medical and mental health records with integrity, confidentiality, and availability. </a:t>
            </a:r>
          </a:p>
          <a:p>
            <a:endParaRPr lang="en-US" b="1" dirty="0"/>
          </a:p>
          <a:p>
            <a:r>
              <a:rPr lang="en-US" b="1" dirty="0"/>
              <a:t>FERPA or the Federal Education Rights and Privacy Act, is a federal law that protects the privacy of student education records. This law applies to all schools that receive funds under the U.S. Department of Education. Elementary and secondary schools are protected under FERPA. Mental health professionals that are employed or covered by a school district are covered under FERPA, not HIPAA. </a:t>
            </a:r>
          </a:p>
          <a:p>
            <a:endParaRPr lang="en-US" b="1" dirty="0"/>
          </a:p>
          <a:p>
            <a:r>
              <a:rPr lang="en-US" b="1" dirty="0"/>
              <a:t>Local Educational Agencies that receive federal funds are not covered by HIPAA, but under FERPA, so it is important that the technology platform used during telehealth services for students be FERPA compliant. You’ve probably heard of some of these platforms such as Zoom, </a:t>
            </a:r>
            <a:r>
              <a:rPr lang="en-US" b="1" dirty="0" err="1"/>
              <a:t>Webex</a:t>
            </a:r>
            <a:r>
              <a:rPr lang="en-US" b="1" dirty="0"/>
              <a:t>, and TEAMS, just to mention a few. Each LEA has had to research, adopt, implement, and train staff on these platforms. Not a small task and in only a few weeks.</a:t>
            </a:r>
          </a:p>
          <a:p>
            <a:endParaRPr lang="en-US" b="1" dirty="0"/>
          </a:p>
          <a:p>
            <a:r>
              <a:rPr lang="en-US" b="1" dirty="0"/>
              <a:t>This next slide from the Center for Disease Control, contrasts the similarities and differences between HIPAA and FERPA. I have included a copy of this infographic in our handouts. </a:t>
            </a:r>
          </a:p>
          <a:p>
            <a:endParaRPr lang="en-US" b="1" dirty="0"/>
          </a:p>
          <a:p>
            <a:endParaRPr lang="en-US" b="1" dirty="0"/>
          </a:p>
          <a:p>
            <a:endParaRPr lang="en-US" b="1" dirty="0"/>
          </a:p>
          <a:p>
            <a:endParaRPr lang="en-US" b="1" dirty="0"/>
          </a:p>
          <a:p>
            <a:r>
              <a:rPr lang="en-US" b="1" dirty="0"/>
              <a:t>School-Based Health Center (SBHC)</a:t>
            </a:r>
          </a:p>
          <a:p>
            <a:r>
              <a:rPr lang="en-US" dirty="0"/>
              <a:t>HIPAA Applies If: The U.S. Department of Education has said that the records of a SBHC are not subject to FERPA “if the center is funded, administered and operated by or on behalf of a public or private health, social services, or other non-educational agency or individual….”3 “In these circumstances, the records are not ‘education records’ subject to FERPA, even if the services are provided on school grounds, because the party creating and maintaining the records is not acting on behalf of the school.”4 The records of a school based health center (SBHC) would be subject to HIPAA in these cases as long as the SBHC engages in any HIPAA covered transactions</a:t>
            </a:r>
          </a:p>
          <a:p>
            <a:endParaRPr lang="en-US" dirty="0"/>
          </a:p>
        </p:txBody>
      </p:sp>
      <p:sp>
        <p:nvSpPr>
          <p:cNvPr id="4" name="Slide Number Placeholder 3"/>
          <p:cNvSpPr>
            <a:spLocks noGrp="1"/>
          </p:cNvSpPr>
          <p:nvPr>
            <p:ph type="sldNum" sz="quarter" idx="5"/>
          </p:nvPr>
        </p:nvSpPr>
        <p:spPr/>
        <p:txBody>
          <a:bodyPr/>
          <a:lstStyle/>
          <a:p>
            <a:fld id="{02A3833A-83E8-4282-AA98-9FD2B871A8DB}" type="slidenum">
              <a:rPr lang="en-US" smtClean="0"/>
              <a:t>15</a:t>
            </a:fld>
            <a:endParaRPr lang="en-US"/>
          </a:p>
        </p:txBody>
      </p:sp>
    </p:spTree>
    <p:extLst>
      <p:ext uri="{BB962C8B-B14F-4D97-AF65-F5344CB8AC3E}">
        <p14:creationId xmlns:p14="http://schemas.microsoft.com/office/powerpoint/2010/main" val="2615106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infographic summarizes the laws, who must comply, what information it protects, and permitted disclosures. </a:t>
            </a:r>
          </a:p>
        </p:txBody>
      </p:sp>
      <p:sp>
        <p:nvSpPr>
          <p:cNvPr id="4" name="Slide Number Placeholder 3"/>
          <p:cNvSpPr>
            <a:spLocks noGrp="1"/>
          </p:cNvSpPr>
          <p:nvPr>
            <p:ph type="sldNum" sz="quarter" idx="5"/>
          </p:nvPr>
        </p:nvSpPr>
        <p:spPr/>
        <p:txBody>
          <a:bodyPr/>
          <a:lstStyle/>
          <a:p>
            <a:fld id="{02A3833A-83E8-4282-AA98-9FD2B871A8DB}" type="slidenum">
              <a:rPr lang="en-US" smtClean="0"/>
              <a:t>16</a:t>
            </a:fld>
            <a:endParaRPr lang="en-US"/>
          </a:p>
        </p:txBody>
      </p:sp>
    </p:spTree>
    <p:extLst>
      <p:ext uri="{BB962C8B-B14F-4D97-AF65-F5344CB8AC3E}">
        <p14:creationId xmlns:p14="http://schemas.microsoft.com/office/powerpoint/2010/main" val="2362889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another short summary of the terms used and legal protections for staff and students. </a:t>
            </a:r>
          </a:p>
          <a:p>
            <a:endParaRPr lang="en-US" b="1" dirty="0"/>
          </a:p>
          <a:p>
            <a:r>
              <a:rPr lang="en-US" b="1" dirty="0"/>
              <a:t>Remember, FERPA is a federal law that protects the privacy of student education records. Staff employed by schools who receive federal funding are held to FERPA. </a:t>
            </a:r>
          </a:p>
          <a:p>
            <a:endParaRPr lang="en-US" b="1" dirty="0"/>
          </a:p>
          <a:p>
            <a:r>
              <a:rPr lang="en-US" b="1" dirty="0"/>
              <a:t>HIPAA protects both the private medical/mental health provider and patient/client. Licensed medical and mental health staff employed by private schools, medical clinics, and mental health agencies are held to HIPAA.</a:t>
            </a:r>
          </a:p>
          <a:p>
            <a:endParaRPr lang="en-US" b="1" dirty="0"/>
          </a:p>
          <a:p>
            <a:r>
              <a:rPr lang="en-US" b="1" dirty="0"/>
              <a:t>Under HIPAA (read slide)</a:t>
            </a:r>
          </a:p>
          <a:p>
            <a:r>
              <a:rPr lang="en-US" b="1" dirty="0"/>
              <a:t>Under FERPA (read slide)</a:t>
            </a:r>
          </a:p>
        </p:txBody>
      </p:sp>
      <p:sp>
        <p:nvSpPr>
          <p:cNvPr id="4" name="Slide Number Placeholder 3"/>
          <p:cNvSpPr>
            <a:spLocks noGrp="1"/>
          </p:cNvSpPr>
          <p:nvPr>
            <p:ph type="sldNum" sz="quarter" idx="5"/>
          </p:nvPr>
        </p:nvSpPr>
        <p:spPr/>
        <p:txBody>
          <a:bodyPr/>
          <a:lstStyle/>
          <a:p>
            <a:fld id="{02A3833A-83E8-4282-AA98-9FD2B871A8DB}" type="slidenum">
              <a:rPr lang="en-US" smtClean="0"/>
              <a:t>17</a:t>
            </a:fld>
            <a:endParaRPr lang="en-US"/>
          </a:p>
        </p:txBody>
      </p:sp>
    </p:spTree>
    <p:extLst>
      <p:ext uri="{BB962C8B-B14F-4D97-AF65-F5344CB8AC3E}">
        <p14:creationId xmlns:p14="http://schemas.microsoft.com/office/powerpoint/2010/main" val="3708016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During this national pandemic, PPS professionals now find themselves replacing their in-person student interactions with virtual telehealth services using their LEA’s technology platform. </a:t>
            </a:r>
          </a:p>
          <a:p>
            <a:endParaRPr lang="en-US" b="1" dirty="0"/>
          </a:p>
          <a:p>
            <a:r>
              <a:rPr lang="en-US" b="1" dirty="0"/>
              <a:t>This checklist is meant to provide the PPS staff, and their supervisors, with thoughtful guidance as their mode of communication with students change. This list is not meant to be exhaustive and will rely on your LEA’s guidance. </a:t>
            </a:r>
          </a:p>
          <a:p>
            <a:endParaRPr lang="en-US" b="1" dirty="0"/>
          </a:p>
          <a:p>
            <a:r>
              <a:rPr lang="en-US" b="1" u="sng" dirty="0"/>
              <a:t>First of all, ask yourself, is telehealth services appropriate for your student? </a:t>
            </a:r>
          </a:p>
          <a:p>
            <a:endParaRPr lang="en-US" b="1" dirty="0"/>
          </a:p>
          <a:p>
            <a:r>
              <a:rPr lang="en-US" b="1" dirty="0"/>
              <a:t>	Is your student capable of engaging in telehealth communications considering their developmental 	level, cognitive ability, and verbal skills. For example, if a student has a verbal disability, you may need to 	collaborate with the parents or other adult family members while working with the youth. </a:t>
            </a:r>
          </a:p>
          <a:p>
            <a:endParaRPr lang="en-US" b="1" dirty="0"/>
          </a:p>
          <a:p>
            <a:r>
              <a:rPr lang="en-US" b="1" dirty="0"/>
              <a:t>	Some students may have a landline or cell phone, </a:t>
            </a:r>
            <a:r>
              <a:rPr lang="en-US" b="1" u="sng" dirty="0"/>
              <a:t>but not a computer device</a:t>
            </a:r>
            <a:r>
              <a:rPr lang="en-US" b="1" dirty="0"/>
              <a:t>. Many districts have free 	internet resources for students and are lending out </a:t>
            </a:r>
            <a:r>
              <a:rPr lang="en-US" b="1" dirty="0" err="1"/>
              <a:t>Ipads</a:t>
            </a:r>
            <a:r>
              <a:rPr lang="en-US" b="1" dirty="0"/>
              <a:t> or Chromebooks to students who don’t have 	computers at home so they can engage in distal learning. Internet quality and device availability will 	guide your mode of communication.</a:t>
            </a:r>
          </a:p>
          <a:p>
            <a:endParaRPr lang="en-US" b="1" dirty="0"/>
          </a:p>
          <a:p>
            <a:r>
              <a:rPr lang="en-US" b="1" dirty="0"/>
              <a:t>	Does the student have the physical space for a private conversation? It could be very difficult during sheltering in 	place with other family members.</a:t>
            </a:r>
          </a:p>
          <a:p>
            <a:endParaRPr lang="en-US" b="1" dirty="0"/>
          </a:p>
          <a:p>
            <a:r>
              <a:rPr lang="en-US" b="1" dirty="0"/>
              <a:t>	I don’t know about you, but I didn’t realize how much I depend on the environmental setting and in the presence 	of the student to give the counseling situation context. Kim Breen was a school counselor and then a school 		psychologist before becoming a national PBIS and MTSS presenter, and has been using the virtual platform for 	years. Using her vast experience, she created a 20” video to help you transition to the virtual setting.</a:t>
            </a:r>
          </a:p>
          <a:p>
            <a:endParaRPr lang="en-US" b="1" dirty="0"/>
          </a:p>
          <a:p>
            <a:r>
              <a:rPr lang="en-US" b="1" u="sng" dirty="0"/>
              <a:t>What about your technology?</a:t>
            </a:r>
          </a:p>
          <a:p>
            <a:r>
              <a:rPr lang="en-US" b="1" u="none" dirty="0"/>
              <a:t>	Is your district supportive of telehealth? On what type of device? </a:t>
            </a:r>
          </a:p>
          <a:p>
            <a:r>
              <a:rPr lang="en-US" b="1" u="none" dirty="0"/>
              <a:t>	Do they provide trainings on the technology or the internet platform. We’ve all been on learning curve over the 	last 2 months on internet platforms. Most LEAs want you to use the same platform that teachers are using for 	remote learning.</a:t>
            </a:r>
          </a:p>
          <a:p>
            <a:r>
              <a:rPr lang="en-US" b="1" u="none" dirty="0"/>
              <a:t>	Is the technology platform FERPA compliant? </a:t>
            </a:r>
          </a:p>
          <a:p>
            <a:r>
              <a:rPr lang="en-US" b="1" u="none" dirty="0"/>
              <a:t>	Or are you a licensed mental health professional working in a school clinic providing contracted services? You may 	be working under HIPAA laws. </a:t>
            </a:r>
          </a:p>
          <a:p>
            <a:endParaRPr lang="en-US" b="1" dirty="0"/>
          </a:p>
        </p:txBody>
      </p:sp>
      <p:sp>
        <p:nvSpPr>
          <p:cNvPr id="4" name="Slide Number Placeholder 3"/>
          <p:cNvSpPr>
            <a:spLocks noGrp="1"/>
          </p:cNvSpPr>
          <p:nvPr>
            <p:ph type="sldNum" sz="quarter" idx="5"/>
          </p:nvPr>
        </p:nvSpPr>
        <p:spPr/>
        <p:txBody>
          <a:bodyPr/>
          <a:lstStyle/>
          <a:p>
            <a:fld id="{02A3833A-83E8-4282-AA98-9FD2B871A8DB}" type="slidenum">
              <a:rPr lang="en-US" smtClean="0"/>
              <a:t>18</a:t>
            </a:fld>
            <a:endParaRPr lang="en-US"/>
          </a:p>
        </p:txBody>
      </p:sp>
    </p:spTree>
    <p:extLst>
      <p:ext uri="{BB962C8B-B14F-4D97-AF65-F5344CB8AC3E}">
        <p14:creationId xmlns:p14="http://schemas.microsoft.com/office/powerpoint/2010/main" val="2000170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Be comfortable with your office set-up. It takes some time to know how to use your camera, the lighting, and finding privacy in your home.  The same for the student.</a:t>
            </a:r>
          </a:p>
          <a:p>
            <a:endParaRPr lang="en-US" b="1" u="sng" dirty="0"/>
          </a:p>
          <a:p>
            <a:endParaRPr lang="en-US" b="1" u="sng" dirty="0"/>
          </a:p>
          <a:p>
            <a:r>
              <a:rPr lang="en-US" b="1" u="sng" dirty="0"/>
              <a:t>Before your interaction with the student, consider if this is going to be just a quick check-in, individual or group counseling. </a:t>
            </a:r>
          </a:p>
          <a:p>
            <a:endParaRPr lang="en-US" b="1" dirty="0"/>
          </a:p>
          <a:p>
            <a:r>
              <a:rPr lang="en-US" b="1" dirty="0"/>
              <a:t>	Remember, a check in doesn’t require informed consent, but telehealth services suggests on-going 	counseling services and that requires parental consent. Consider adding some comments about the 	telehealth format on your existing informed consent form.</a:t>
            </a:r>
          </a:p>
          <a:p>
            <a:endParaRPr lang="en-US" b="1" dirty="0"/>
          </a:p>
          <a:p>
            <a:r>
              <a:rPr lang="en-US" b="1" dirty="0"/>
              <a:t>	Just as Tom mentioned, it’s extremely important to know your district’s remote crisis plan in the case of a student 	emergency. Have your resources ready, hotline numbers, agency and clinic numbers, your district’s staff names, 	emails, and phone numbers if they handle certain student and family supports.</a:t>
            </a:r>
          </a:p>
          <a:p>
            <a:endParaRPr lang="en-US" b="1" dirty="0"/>
          </a:p>
          <a:p>
            <a:r>
              <a:rPr lang="en-US" b="1" dirty="0"/>
              <a:t>	Do you need to set up a Google phone number, use *67, or does the LEA provide another way to communicate 	with your student and his/her family? Privacy is important for you and your student.</a:t>
            </a:r>
          </a:p>
          <a:p>
            <a:endParaRPr lang="en-US" b="1" dirty="0"/>
          </a:p>
          <a:p>
            <a:r>
              <a:rPr lang="en-US" b="1" u="sng" dirty="0"/>
              <a:t>In your first session with the student</a:t>
            </a:r>
            <a:r>
              <a:rPr lang="en-US" b="1" dirty="0"/>
              <a:t>, confirm his/her location and phone number. Just like in Tom’s example, the student may 	be in a different location during the day than the parent. You need to know who they are with and where they 	are in the case of an emergency. Have the student’s other emergency contact numbers ready if you 	cannot get ahold of the parent.</a:t>
            </a:r>
          </a:p>
          <a:p>
            <a:endParaRPr lang="en-US" b="1" dirty="0"/>
          </a:p>
          <a:p>
            <a:r>
              <a:rPr lang="en-US" b="1" dirty="0"/>
              <a:t>	It’s important to review the importance of privacy, confidentiality, and security of your telehealth 	sessions both with the parent and with the student. This is not only important for you, if you are now 	working out of your home, but it is also important for your student. You both need to be in a place 	where others 	are not listening in on confidential exchanges, interrupting or distracting the focus of 	the session.</a:t>
            </a:r>
          </a:p>
          <a:p>
            <a:endParaRPr lang="en-US" b="1" dirty="0"/>
          </a:p>
          <a:p>
            <a:r>
              <a:rPr lang="en-US" b="1" dirty="0"/>
              <a:t>	Overall, be the same person you are in the remote telehealth session as you are in a face to face session. </a:t>
            </a:r>
          </a:p>
          <a:p>
            <a:r>
              <a:rPr lang="en-US" b="1" dirty="0"/>
              <a:t>	Be authentic and be professional.</a:t>
            </a:r>
          </a:p>
          <a:p>
            <a:endParaRPr lang="en-US" b="1" dirty="0"/>
          </a:p>
          <a:p>
            <a:r>
              <a:rPr lang="en-US" b="1" dirty="0"/>
              <a:t>	</a:t>
            </a:r>
          </a:p>
          <a:p>
            <a:endParaRPr lang="en-US" b="1" dirty="0"/>
          </a:p>
          <a:p>
            <a:r>
              <a:rPr lang="en-US" dirty="0"/>
              <a:t> </a:t>
            </a:r>
          </a:p>
        </p:txBody>
      </p:sp>
      <p:sp>
        <p:nvSpPr>
          <p:cNvPr id="4" name="Slide Number Placeholder 3"/>
          <p:cNvSpPr>
            <a:spLocks noGrp="1"/>
          </p:cNvSpPr>
          <p:nvPr>
            <p:ph type="sldNum" sz="quarter" idx="5"/>
          </p:nvPr>
        </p:nvSpPr>
        <p:spPr/>
        <p:txBody>
          <a:bodyPr/>
          <a:lstStyle/>
          <a:p>
            <a:fld id="{02A3833A-83E8-4282-AA98-9FD2B871A8DB}" type="slidenum">
              <a:rPr lang="en-US" smtClean="0"/>
              <a:t>19</a:t>
            </a:fld>
            <a:endParaRPr lang="en-US"/>
          </a:p>
        </p:txBody>
      </p:sp>
    </p:spTree>
    <p:extLst>
      <p:ext uri="{BB962C8B-B14F-4D97-AF65-F5344CB8AC3E}">
        <p14:creationId xmlns:p14="http://schemas.microsoft.com/office/powerpoint/2010/main" val="363536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65887" marR="0" lvl="1" indent="0" algn="l" defTabSz="9144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Thank you Susan. Let’s start with the big picture.  All of us started this school year just as if it run like any other school year and so it hummed along. I am a school psychologist assigned to the district’s Family Resources Centers, where teams of school counselors and school psychologist provide individual and group counseling services to students and connect families to community resources. The current pandemic has created a global crisis that has resulted is school closures. My district has been closed for almost 4 weeks. In an effort to support students in response to the closures, the FRC staff has been conducting “check-ins” with students for the last 2 weeks. I want to give a shout to my valued FRC colleagues, I am very fortunate to work with such a dedicated and highly skilled team. </a:t>
            </a:r>
          </a:p>
          <a:p>
            <a:pPr marL="465887" marR="0" lvl="1" indent="0" algn="l" defTabSz="914400" rtl="0" eaLnBrk="1" fontAlgn="auto" latinLnBrk="0" hangingPunct="1">
              <a:lnSpc>
                <a:spcPct val="115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endParaRPr>
          </a:p>
          <a:p>
            <a:pPr marL="465887" marR="0" lvl="1" indent="0" algn="l" defTabSz="9144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Because I have 20 minutes to present on the “Check-in” model, I will provide broad strokes on the topic, the details are in your Guidance document located in your resource folder. We describe this as a Guidance document, which means to us that it is a starting point. We encourage you to make adaptations to fit your district’s resources, your community’s resources, and your students’ needs. </a:t>
            </a:r>
          </a:p>
          <a:p>
            <a:pPr marL="465887" marR="0" lvl="1" indent="0" algn="l" defTabSz="914400" rtl="0" eaLnBrk="1" fontAlgn="auto" latinLnBrk="0" hangingPunct="1">
              <a:lnSpc>
                <a:spcPct val="115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endParaRPr>
          </a:p>
          <a:p>
            <a:pPr marL="465887" marR="0" lvl="1" indent="0" algn="l" defTabSz="9144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The presentation is designed to be linear: starting with the big picture, then examine considerations to discuss </a:t>
            </a:r>
            <a:r>
              <a:rPr kumimoji="0" lang="en-US" sz="1100" b="1"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before,</a:t>
            </a: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 </a:t>
            </a:r>
            <a:r>
              <a:rPr kumimoji="0" lang="en-US" sz="1100" b="1"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during </a:t>
            </a: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and </a:t>
            </a:r>
            <a:r>
              <a:rPr kumimoji="0" lang="en-US" sz="1100" b="1"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after</a:t>
            </a: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 conducting a check-in. </a:t>
            </a:r>
          </a:p>
          <a:p>
            <a:pPr marL="465887" marR="0" lvl="1" indent="0" algn="l" defTabSz="914400" rtl="0" eaLnBrk="1" fontAlgn="auto" latinLnBrk="0" hangingPunct="1">
              <a:lnSpc>
                <a:spcPct val="115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endParaRPr>
          </a:p>
          <a:p>
            <a:pPr marL="465887" marR="0" lvl="1" indent="0" algn="l" defTabSz="9144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The Big picture starts with…</a:t>
            </a:r>
          </a:p>
          <a:p>
            <a:pPr marL="694487" marR="0" lvl="1" indent="-228600" algn="l" defTabSz="914400" rtl="0" eaLnBrk="1" fontAlgn="auto" latinLnBrk="0" hangingPunct="1">
              <a:lnSpc>
                <a:spcPct val="115000"/>
              </a:lnSpc>
              <a:spcBef>
                <a:spcPts val="0"/>
              </a:spcBef>
              <a:spcAft>
                <a:spcPts val="0"/>
              </a:spcAft>
              <a:buClrTx/>
              <a:buSzTx/>
              <a:buFontTx/>
              <a:buAutoNum type="arabicPeriod"/>
              <a:tabLst/>
              <a:defRPr/>
            </a:pPr>
            <a:r>
              <a:rPr kumimoji="0" lang="en-US" sz="1100" b="1"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Own self-care</a:t>
            </a: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 Because you are the best intervention tool, make sure you are grounded. The CASP Ethical Guidelines was update this year, </a:t>
            </a:r>
            <a:r>
              <a:rPr lang="en-US" sz="1100" dirty="0"/>
              <a:t>School psychologists continually monitor their own psychological functioning to ensure they are working effectively with clients. </a:t>
            </a: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Develop a stress management plan. </a:t>
            </a:r>
          </a:p>
          <a:p>
            <a:pPr marL="465887" marR="0" lvl="1" indent="0" algn="l" defTabSz="914400" rtl="0" eaLnBrk="1" fontAlgn="auto" latinLnBrk="0" hangingPunct="1">
              <a:lnSpc>
                <a:spcPct val="115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endParaRPr>
          </a:p>
          <a:p>
            <a:pPr marL="465887" marR="0" lvl="1"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2. Support your teachers: </a:t>
            </a: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Many have talked about the challenges of teaching without a pandemic, imagine with a pandemic and re-tooling yourself to a virtual classroom. Providing self care resources and talking with individual teachers about there transition, communicates that  their work continues to matter. Consider showing appreciation to your school sites teachers for their work to build the plane while flying it. </a:t>
            </a:r>
          </a:p>
          <a:p>
            <a:pPr marL="465887" marR="0" lvl="1" indent="0" algn="l" defTabSz="914400" rtl="0" eaLnBrk="1" fontAlgn="auto" latinLnBrk="0" hangingPunct="1">
              <a:lnSpc>
                <a:spcPct val="115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808787" marR="0" lvl="1" indent="-342900" algn="l" defTabSz="914400" rtl="0" eaLnBrk="1" fontAlgn="auto" latinLnBrk="0" hangingPunct="1">
              <a:lnSpc>
                <a:spcPct val="115000"/>
              </a:lnSpc>
              <a:spcBef>
                <a:spcPts val="0"/>
              </a:spcBef>
              <a:spcAft>
                <a:spcPts val="0"/>
              </a:spcAft>
              <a:buClrTx/>
              <a:buSzTx/>
              <a:buFontTx/>
              <a:buAutoNum type="alphaUcPeriod"/>
              <a:tabLst/>
              <a:defRPr/>
            </a:pPr>
            <a:endPar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4. Scope of practice</a:t>
            </a:r>
          </a:p>
          <a:p>
            <a:pPr marL="465887" marR="0" lvl="1" indent="0" algn="l" defTabSz="9144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Due to the effects of the pandemic, families are experiencing anxiety from being restricted to their homes, isolated from friends or family members, financial hardships, educational impact, grief over the loss of traditional promotion and graduation activities. Supporting students and families in a crisis, is within your scope of practice. This is what you are trained for. I encourage you to rely on your training, stay within your scope of practice, follow ethical and legal guidelines and mandates while working in a remote environment as if the face-to-face settings.</a:t>
            </a:r>
          </a:p>
          <a:p>
            <a:pPr marL="349415" lvl="0" indent="-273215" algn="l" rtl="0">
              <a:lnSpc>
                <a:spcPct val="115000"/>
              </a:lnSpc>
              <a:spcBef>
                <a:spcPts val="0"/>
              </a:spcBef>
              <a:spcAft>
                <a:spcPts val="0"/>
              </a:spcAft>
              <a:buClr>
                <a:schemeClr val="dk1"/>
              </a:buClr>
              <a:buSzPts val="1200"/>
              <a:buFont typeface="Calibri"/>
              <a:buNone/>
            </a:pPr>
            <a:r>
              <a:rPr lang="en-US" u="sng" dirty="0">
                <a:solidFill>
                  <a:srgbClr val="1155CC"/>
                </a:solidFill>
                <a:latin typeface="Arial"/>
                <a:ea typeface="Arial"/>
                <a:cs typeface="Arial"/>
                <a:sym typeface="Arial"/>
                <a:hlinkClick r:id="rId3"/>
              </a:rPr>
              <a:t> </a:t>
            </a:r>
            <a:endParaRPr u="sng" dirty="0">
              <a:solidFill>
                <a:srgbClr val="1155CC"/>
              </a:solidFill>
              <a:latin typeface="Arial"/>
              <a:ea typeface="Arial"/>
              <a:cs typeface="Arial"/>
              <a:sym typeface="Arial"/>
              <a:hlinkClick r:id="rId3"/>
            </a:endParaRPr>
          </a:p>
        </p:txBody>
      </p:sp>
      <p:sp>
        <p:nvSpPr>
          <p:cNvPr id="167" name="Google Shape;167;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884957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0" kern="1200" dirty="0">
                <a:solidFill>
                  <a:schemeClr val="tx1"/>
                </a:solidFill>
                <a:effectLst/>
                <a:latin typeface="+mn-lt"/>
                <a:ea typeface="+mn-ea"/>
                <a:cs typeface="+mn-cs"/>
              </a:rPr>
              <a:t>Before we close, I would like to provide you some resources for this month of May, Mental Health Awareness Month.</a:t>
            </a:r>
          </a:p>
          <a:p>
            <a:endParaRPr lang="en-US" sz="1600" b="1" i="0" kern="1200" dirty="0">
              <a:solidFill>
                <a:schemeClr val="tx1"/>
              </a:solidFill>
              <a:effectLst/>
              <a:latin typeface="+mn-lt"/>
              <a:ea typeface="+mn-ea"/>
              <a:cs typeface="+mn-cs"/>
            </a:endParaRPr>
          </a:p>
          <a:p>
            <a:r>
              <a:rPr lang="en-US" sz="1600" b="1" i="0" kern="1200" dirty="0">
                <a:solidFill>
                  <a:schemeClr val="tx1"/>
                </a:solidFill>
                <a:effectLst/>
                <a:latin typeface="+mn-lt"/>
                <a:ea typeface="+mn-ea"/>
                <a:cs typeface="+mn-cs"/>
              </a:rPr>
              <a:t>As we celebrate May Mental Health Matters Month, we are focusing on how expressing ourselves in different ways can raise awareness about mental health, break down barriers between people, build our own wellness and strengthen our communities.</a:t>
            </a:r>
            <a:br>
              <a:rPr lang="en-US" sz="1600" b="1" dirty="0"/>
            </a:br>
            <a:endParaRPr lang="en-US" sz="1600" b="1" i="0" kern="1200" dirty="0">
              <a:solidFill>
                <a:schemeClr val="tx1"/>
              </a:solidFill>
              <a:effectLst/>
              <a:latin typeface="+mn-lt"/>
              <a:ea typeface="+mn-ea"/>
              <a:cs typeface="+mn-cs"/>
            </a:endParaRPr>
          </a:p>
          <a:p>
            <a:r>
              <a:rPr lang="en-US" sz="1600" b="1" i="0" kern="1200" dirty="0">
                <a:solidFill>
                  <a:schemeClr val="tx1"/>
                </a:solidFill>
                <a:effectLst/>
                <a:latin typeface="+mn-lt"/>
                <a:ea typeface="+mn-ea"/>
                <a:cs typeface="+mn-cs"/>
              </a:rPr>
              <a:t>I’ve included the link to all of California’s Each Mind Matters free items in the 2020 activation kit, including files to share via email, social media and by printing. You can also download the activation kit on the </a:t>
            </a:r>
            <a:r>
              <a:rPr lang="en-US" sz="1600" b="1" i="0" u="none" strike="noStrike" kern="1200" dirty="0">
                <a:solidFill>
                  <a:schemeClr val="tx1"/>
                </a:solidFill>
                <a:effectLst/>
                <a:latin typeface="+mn-lt"/>
                <a:ea typeface="+mn-ea"/>
                <a:cs typeface="+mn-cs"/>
                <a:hlinkClick r:id="rId3"/>
              </a:rPr>
              <a:t>Each Mind Matters Resource Center</a:t>
            </a:r>
            <a:r>
              <a:rPr lang="en-US" sz="1600" b="1" i="0" kern="1200" dirty="0">
                <a:solidFill>
                  <a:schemeClr val="tx1"/>
                </a:solidFill>
                <a:effectLst/>
                <a:latin typeface="+mn-lt"/>
                <a:ea typeface="+mn-ea"/>
                <a:cs typeface="+mn-cs"/>
              </a:rPr>
              <a:t>. Most of the materials are in both English and Spanish, and many of them can be shared digitally.</a:t>
            </a:r>
            <a:endParaRPr lang="en-US" sz="1600" b="1" dirty="0"/>
          </a:p>
        </p:txBody>
      </p:sp>
      <p:sp>
        <p:nvSpPr>
          <p:cNvPr id="4" name="Slide Number Placeholder 3"/>
          <p:cNvSpPr>
            <a:spLocks noGrp="1"/>
          </p:cNvSpPr>
          <p:nvPr>
            <p:ph type="sldNum" sz="quarter" idx="5"/>
          </p:nvPr>
        </p:nvSpPr>
        <p:spPr/>
        <p:txBody>
          <a:bodyPr/>
          <a:lstStyle/>
          <a:p>
            <a:fld id="{02A3833A-83E8-4282-AA98-9FD2B871A8DB}" type="slidenum">
              <a:rPr lang="en-US" smtClean="0"/>
              <a:t>20</a:t>
            </a:fld>
            <a:endParaRPr lang="en-US"/>
          </a:p>
        </p:txBody>
      </p:sp>
    </p:spTree>
    <p:extLst>
      <p:ext uri="{BB962C8B-B14F-4D97-AF65-F5344CB8AC3E}">
        <p14:creationId xmlns:p14="http://schemas.microsoft.com/office/powerpoint/2010/main" val="3543746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Mental Health America’s May Mental Health Month toolkit this year focuses on resiliency, offering tools to thrive at any time. These tools – even those that we all may have to adapt for the short term because of social distancing – will be more useful than ever. There is bonus material in the toolkit specifically focused on the coronavirus, and how we can all work together to support our mental health in the face of uncertainty.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This year’s toolkit includes Drop-In Articles, a May is Mental Health Month Proclamation, Shareable Images for Facebook, Twitter, and Instagram , call to Action Buttons for free mental health screenings, printable handouts such as Creating Healthy Routines • Supporting Others • Connecting with Others, and other outreach materials for youth, families, and staff.  The link for this free download of materials is included on the slide. I’ve included a copy of the Creating Healthy Routines in our resource folder; feel free to use this worksheet with your students or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Please take our 3</a:t>
            </a:r>
            <a:r>
              <a:rPr lang="en-US" sz="1600" b="1" baseline="30000" dirty="0"/>
              <a:t>rd</a:t>
            </a:r>
            <a:r>
              <a:rPr lang="en-US" sz="1600" b="1" dirty="0"/>
              <a:t> poll so CASP can know how to support you professionally in the future.</a:t>
            </a:r>
          </a:p>
        </p:txBody>
      </p:sp>
      <p:sp>
        <p:nvSpPr>
          <p:cNvPr id="4" name="Slide Number Placeholder 3"/>
          <p:cNvSpPr>
            <a:spLocks noGrp="1"/>
          </p:cNvSpPr>
          <p:nvPr>
            <p:ph type="sldNum" sz="quarter" idx="5"/>
          </p:nvPr>
        </p:nvSpPr>
        <p:spPr/>
        <p:txBody>
          <a:bodyPr/>
          <a:lstStyle/>
          <a:p>
            <a:fld id="{02A3833A-83E8-4282-AA98-9FD2B871A8DB}" type="slidenum">
              <a:rPr lang="en-US" smtClean="0"/>
              <a:t>21</a:t>
            </a:fld>
            <a:endParaRPr lang="en-US"/>
          </a:p>
        </p:txBody>
      </p:sp>
    </p:spTree>
    <p:extLst>
      <p:ext uri="{BB962C8B-B14F-4D97-AF65-F5344CB8AC3E}">
        <p14:creationId xmlns:p14="http://schemas.microsoft.com/office/powerpoint/2010/main" val="4005964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3833A-83E8-4282-AA98-9FD2B871A8DB}" type="slidenum">
              <a:rPr lang="en-US" smtClean="0"/>
              <a:t>22</a:t>
            </a:fld>
            <a:endParaRPr lang="en-US"/>
          </a:p>
        </p:txBody>
      </p:sp>
    </p:spTree>
    <p:extLst>
      <p:ext uri="{BB962C8B-B14F-4D97-AF65-F5344CB8AC3E}">
        <p14:creationId xmlns:p14="http://schemas.microsoft.com/office/powerpoint/2010/main" val="404932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54d9e361f_0_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54d9e361f_0_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465887" marR="0" lvl="1" indent="0" algn="l" defTabSz="914400" rtl="0" eaLnBrk="1" fontAlgn="auto" latinLnBrk="0" hangingPunct="1">
              <a:lnSpc>
                <a:spcPct val="115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2. Support your teachers: </a:t>
            </a: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mn-cs"/>
              </a:rPr>
              <a:t>Many have talked about the challenges of teaching without a pandemic, imagine with a pandemic and re-tooling yourself for a virtual classroom. Providing self care resources and talking with individual teachers about there transition, communicates that their work continues to matter. Consider showing appreciation to your school sites teachers for their work of building the plane while flying it.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the beginning of this school year, my district’s focus has been self care. Since the beginning of the school year,</a:t>
            </a:r>
            <a:r>
              <a:rPr lang="en-US" baseline="0" dirty="0"/>
              <a:t> the FRC staff</a:t>
            </a:r>
            <a:r>
              <a:rPr lang="en-US" dirty="0"/>
              <a:t> have provided</a:t>
            </a:r>
            <a:r>
              <a:rPr lang="en-US" baseline="0" dirty="0"/>
              <a:t> a self-care calendar and Staff PD on self-care. </a:t>
            </a:r>
            <a:endParaRPr dirty="0"/>
          </a:p>
        </p:txBody>
      </p:sp>
      <p:sp>
        <p:nvSpPr>
          <p:cNvPr id="175" name="Google Shape;175;g754d9e361f_0_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367334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53316ef77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53316ef77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465887" marR="0" lvl="1" indent="0" algn="l" defTabSz="9144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a:sym typeface="Calibri"/>
              </a:rPr>
              <a:t>Consider creating a list of resources and activities that staff can remotely access and implement for their own self care., resources such as</a:t>
            </a: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Calibri"/>
                <a:sym typeface="Calibri"/>
                <a:hlinkClick r:id="rId3">
                  <a:extLst>
                    <a:ext uri="{A12FA001-AC4F-418D-AE19-62706E023703}">
                      <ahyp:hlinkClr xmlns:ahyp="http://schemas.microsoft.com/office/drawing/2018/hyperlinkcolor" val="tx"/>
                    </a:ext>
                  </a:extLst>
                </a:hlinkClick>
              </a:rPr>
              <a:t> guided meditations</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a:sym typeface="Calibri"/>
              </a:rPr>
              <a:t>, </a:t>
            </a: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Calibri"/>
                <a:sym typeface="Calibri"/>
                <a:hlinkClick r:id="rId4">
                  <a:extLst>
                    <a:ext uri="{A12FA001-AC4F-418D-AE19-62706E023703}">
                      <ahyp:hlinkClr xmlns:ahyp="http://schemas.microsoft.com/office/drawing/2018/hyperlinkcolor" val="tx"/>
                    </a:ext>
                  </a:extLst>
                </a:hlinkClick>
              </a:rPr>
              <a:t>self-care exercises</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a:sym typeface="Calibri"/>
              </a:rPr>
              <a:t>, and </a:t>
            </a:r>
            <a:r>
              <a:rPr kumimoji="0" lang="en-US" sz="1100" b="0" i="0" u="none"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Calibri"/>
                <a:sym typeface="Calibri"/>
                <a:hlinkClick r:id="rId5">
                  <a:extLst>
                    <a:ext uri="{A12FA001-AC4F-418D-AE19-62706E023703}">
                      <ahyp:hlinkClr xmlns:ahyp="http://schemas.microsoft.com/office/drawing/2018/hyperlinkcolor" val="tx"/>
                    </a:ext>
                  </a:extLst>
                </a:hlinkClick>
              </a:rPr>
              <a:t>social emotional learning activities</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a:sym typeface="Calibri"/>
              </a:rPr>
              <a:t>. The FRC has created a google classroom that staff can remotely access to search for self-care resources. We have received a lot of positive feedback </a:t>
            </a:r>
          </a:p>
          <a:p>
            <a:pPr marL="0" lvl="0" indent="0" algn="l" rtl="0">
              <a:spcBef>
                <a:spcPts val="0"/>
              </a:spcBef>
              <a:spcAft>
                <a:spcPts val="0"/>
              </a:spcAft>
              <a:buNone/>
            </a:pPr>
            <a:endParaRPr dirty="0"/>
          </a:p>
        </p:txBody>
      </p:sp>
      <p:sp>
        <p:nvSpPr>
          <p:cNvPr id="183" name="Google Shape;183;g753316ef77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26872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54d9e361f_0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54d9e361f_0_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a:sym typeface="Calibri"/>
              </a:rPr>
              <a:t> 3. Professional development</a:t>
            </a:r>
          </a:p>
          <a:p>
            <a:pPr marL="465887" marR="0" lvl="1" indent="0" algn="l" defTabSz="9144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a:sym typeface="Calibri"/>
              </a:rPr>
              <a:t>I recommend that you work with district and site based leaders to create a uniform model for conducting check-in. With the new model consider provide training on the model to ensure delivery at a high standard. Many PPS personnel are already trained in the </a:t>
            </a: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Calibri"/>
                <a:sym typeface="Calibri"/>
              </a:rPr>
              <a:t>PREPaRE</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a:sym typeface="Calibri"/>
              </a:rPr>
              <a:t> Model for crisis intervention, which will be a helpful resource. Dr. Brock, one of the lead authors for </a:t>
            </a: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Calibri"/>
                <a:sym typeface="Calibri"/>
              </a:rPr>
              <a:t>PREPaRE</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Calibri"/>
                <a:sym typeface="Calibri"/>
              </a:rPr>
              <a:t> recently reviewed the model specific for the Pandemic. You can access the recorded webinar at the website listed on the slide. </a:t>
            </a:r>
            <a:endParaRPr lang="en-US" baseline="0" dirty="0"/>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Technology training opportunities. Check your County Office of Education. </a:t>
            </a:r>
          </a:p>
          <a:p>
            <a:pPr marL="0" lvl="0" indent="0" algn="l" rtl="0">
              <a:spcBef>
                <a:spcPts val="0"/>
              </a:spcBef>
              <a:spcAft>
                <a:spcPts val="0"/>
              </a:spcAft>
              <a:buNone/>
            </a:pPr>
            <a:endParaRPr lang="en-US" baseline="0" dirty="0"/>
          </a:p>
          <a:p>
            <a:pPr marL="0" lvl="0" indent="0" algn="l" rtl="0">
              <a:spcBef>
                <a:spcPts val="0"/>
              </a:spcBef>
              <a:spcAft>
                <a:spcPts val="0"/>
              </a:spcAft>
              <a:buNone/>
            </a:pPr>
            <a:endParaRPr lang="en-US" baseline="0" dirty="0"/>
          </a:p>
        </p:txBody>
      </p:sp>
      <p:sp>
        <p:nvSpPr>
          <p:cNvPr id="191" name="Google Shape;191;g754d9e361f_0_1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388420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4e8dbdc80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4e8dbdc80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highlight>
                  <a:srgbClr val="FFFFFF"/>
                </a:highlight>
              </a:rPr>
              <a:t>Ethically</a:t>
            </a:r>
            <a:r>
              <a:rPr lang="en-US" baseline="0" dirty="0">
                <a:highlight>
                  <a:srgbClr val="FFFFFF"/>
                </a:highlight>
              </a:rPr>
              <a:t> minded PPS professionals may ask this: Is a telephone check-in or telehealth services within my scope of practice? </a:t>
            </a:r>
            <a:r>
              <a:rPr lang="en-US" dirty="0">
                <a:highlight>
                  <a:srgbClr val="FFFFFF"/>
                </a:highlight>
              </a:rPr>
              <a:t>According to the Every Student Succeeds Act, school psychologists are school-based mental health service</a:t>
            </a:r>
            <a:r>
              <a:rPr lang="en-US" baseline="0" dirty="0">
                <a:highlight>
                  <a:srgbClr val="FFFFFF"/>
                </a:highlight>
              </a:rPr>
              <a:t>s providers</a:t>
            </a:r>
            <a:r>
              <a:rPr lang="en-US" dirty="0">
                <a:highlight>
                  <a:srgbClr val="FFFFFF"/>
                </a:highlight>
              </a:rPr>
              <a:t>. The</a:t>
            </a:r>
            <a:r>
              <a:rPr lang="en-US" baseline="0" dirty="0">
                <a:highlight>
                  <a:srgbClr val="FFFFFF"/>
                </a:highlight>
              </a:rPr>
              <a:t> Commission on Teacher Credentialing, which oversees the PPS training standards, lists a counseling standard for school counselors, school psychologist, and school social workers. Remote access, whether it is through a telephone or through the internet, </a:t>
            </a:r>
            <a:r>
              <a:rPr lang="en-US" dirty="0">
                <a:highlight>
                  <a:srgbClr val="FFFFFF"/>
                </a:highlight>
              </a:rPr>
              <a:t>is a format for providing the mental health services we are trained to provide. There isn’t a certification or a separate license you need to show that you are competent to</a:t>
            </a:r>
            <a:r>
              <a:rPr lang="en-US" baseline="0" dirty="0">
                <a:highlight>
                  <a:srgbClr val="FFFFFF"/>
                </a:highlight>
              </a:rPr>
              <a:t> make a phone call or provide</a:t>
            </a:r>
            <a:r>
              <a:rPr lang="en-US" dirty="0">
                <a:highlight>
                  <a:srgbClr val="FFFFFF"/>
                </a:highlight>
              </a:rPr>
              <a:t> telehealth services. Telehealth is neither a treatment nor an intervention but</a:t>
            </a:r>
            <a:r>
              <a:rPr lang="en-US" baseline="0" dirty="0">
                <a:highlight>
                  <a:srgbClr val="FFFFFF"/>
                </a:highlight>
              </a:rPr>
              <a:t> how the student accesses the service</a:t>
            </a:r>
            <a:r>
              <a:rPr lang="en-US" dirty="0">
                <a:highlight>
                  <a:srgbClr val="FFFFFF"/>
                </a:highlight>
              </a:rPr>
              <a:t>. </a:t>
            </a:r>
            <a:endParaRPr dirty="0"/>
          </a:p>
        </p:txBody>
      </p:sp>
      <p:sp>
        <p:nvSpPr>
          <p:cNvPr id="199" name="Google Shape;199;g74e8dbdc80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69274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24/7 crisis hotline. I encourage</a:t>
            </a:r>
            <a:r>
              <a:rPr lang="en-US" baseline="0" dirty="0"/>
              <a:t> you to set good boundaries just as if you were on campus. </a:t>
            </a:r>
            <a:endParaRPr lang="en-US" dirty="0"/>
          </a:p>
          <a:p>
            <a:endParaRPr lang="en-US" dirty="0"/>
          </a:p>
        </p:txBody>
      </p:sp>
      <p:sp>
        <p:nvSpPr>
          <p:cNvPr id="4" name="Slide Number Placeholder 3"/>
          <p:cNvSpPr>
            <a:spLocks noGrp="1"/>
          </p:cNvSpPr>
          <p:nvPr>
            <p:ph type="sldNum" sz="quarter" idx="5"/>
          </p:nvPr>
        </p:nvSpPr>
        <p:spPr/>
        <p:txBody>
          <a:bodyPr/>
          <a:lstStyle/>
          <a:p>
            <a:fld id="{02A3833A-83E8-4282-AA98-9FD2B871A8DB}" type="slidenum">
              <a:rPr lang="en-US" smtClean="0"/>
              <a:t>7</a:t>
            </a:fld>
            <a:endParaRPr lang="en-US"/>
          </a:p>
        </p:txBody>
      </p:sp>
    </p:spTree>
    <p:extLst>
      <p:ext uri="{BB962C8B-B14F-4D97-AF65-F5344CB8AC3E}">
        <p14:creationId xmlns:p14="http://schemas.microsoft.com/office/powerpoint/2010/main" val="3873204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Before</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conducting “check-ins”: There are preparation steps to consider. While I review these considerations, think about what district and site based leaders you need to meet with to make decisions and gather resources.</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694487" marR="0" lvl="1" indent="-228600" algn="l" defTabSz="931774" rtl="0" eaLnBrk="1" fontAlgn="auto" latinLnBrk="0" hangingPunct="1">
              <a:lnSpc>
                <a:spcPct val="107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Platform. e.g. landline, cell phone, virtual platform, email, postcard, etc.</a:t>
            </a:r>
          </a:p>
          <a:p>
            <a:pPr marL="808787" marR="0" lvl="1" indent="-342900" algn="l" defTabSz="931774" rtl="0" eaLnBrk="1" fontAlgn="auto" latinLnBrk="0" hangingPunct="1">
              <a:lnSpc>
                <a:spcPct val="107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694487" marR="0" lvl="1" indent="-228600" algn="l" defTabSz="931774" rtl="0" eaLnBrk="1" fontAlgn="auto" latinLnBrk="0" hangingPunct="1">
              <a:lnSpc>
                <a:spcPct val="107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Discuss the frequency of the check-ins.</a:t>
            </a:r>
          </a:p>
          <a:p>
            <a:pPr marL="694487" marR="0" lvl="1" indent="-228600" algn="l" defTabSz="931774" rtl="0" eaLnBrk="1" fontAlgn="auto" latinLnBrk="0" hangingPunct="1">
              <a:lnSpc>
                <a:spcPct val="107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694487" marR="0" lvl="1" indent="-228600" algn="l" defTabSz="931774" rtl="0" eaLnBrk="1" fontAlgn="auto" latinLnBrk="0" hangingPunct="1">
              <a:lnSpc>
                <a:spcPct val="107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Ensure client confidentiality and security of the communications medium. If you relay on your personal cell phone, consider creating a free </a:t>
            </a:r>
            <a:r>
              <a:rPr kumimoji="0" lang="en-US" sz="1200" b="0" i="0" u="sng" strike="noStrike" kern="1200" cap="none" spc="0" normalizeH="0" baseline="0" noProof="0" dirty="0">
                <a:ln>
                  <a:noFill/>
                </a:ln>
                <a:solidFill>
                  <a:srgbClr val="1155CC"/>
                </a:solidFill>
                <a:effectLst/>
                <a:uLnTx/>
                <a:uFillTx/>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Google Voice phone number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to keep your personal number private. If  you are working from home with your family present, keeping conversations confidential may include closing the door, putting a sign up, lock the door, using ear buds. </a:t>
            </a:r>
          </a:p>
          <a:p>
            <a:pPr marL="694487" marR="0" lvl="1" indent="-228600" algn="l" defTabSz="931774" rtl="0" eaLnBrk="1" fontAlgn="auto" latinLnBrk="0" hangingPunct="1">
              <a:lnSpc>
                <a:spcPct val="107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694487" marR="0" lvl="1" indent="-228600" algn="l" defTabSz="931774" rtl="0" eaLnBrk="1" fontAlgn="auto" latinLnBrk="0" hangingPunct="1">
              <a:lnSpc>
                <a:spcPct val="107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Creating a list of hotline numbers, district supports, and community resources (e.g. food pantry, housing, health, employment, etc.). For example, in my contacts with parents who are not working, I been supplying food pantry information. You will probably do the same. </a:t>
            </a:r>
          </a:p>
          <a:p>
            <a:pPr marL="465887" marR="0" lvl="1" indent="0" algn="l" defTabSz="931774" rtl="0" eaLnBrk="1" fontAlgn="auto" latinLnBrk="0" hangingPunct="1">
              <a:lnSpc>
                <a:spcPct val="107000"/>
              </a:lnSpc>
              <a:spcBef>
                <a:spcPts val="0"/>
              </a:spcBef>
              <a:spcAft>
                <a:spcPts val="0"/>
              </a:spcAft>
              <a:buClrTx/>
              <a:buSzTx/>
              <a:buFont typeface="+mj-lt"/>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465887" marR="0" lvl="1" indent="0" algn="l" defTabSz="931774" rtl="0" eaLnBrk="1" fontAlgn="auto" latinLnBrk="0" hangingPunct="1">
              <a:lnSpc>
                <a:spcPct val="107000"/>
              </a:lnSpc>
              <a:spcBef>
                <a:spcPts val="0"/>
              </a:spcBef>
              <a:spcAft>
                <a:spcPts val="0"/>
              </a:spcAft>
              <a:buClrTx/>
              <a:buSzTx/>
              <a:buFont typeface="+mj-lt"/>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Before the situation arises, create a response protocol for working with a student who is significantly stressed, and for managing at-risk situations, such as suicidality. Review the district’s suicide assessment form and protocol to determine if it needs to modified for a remote access scenario. In the last two weeks, we have conducted two suicide assessments. Feedback from one assessor is be prepared to conduct the assessment without the visual cues of a face-to-face assessment. </a:t>
            </a:r>
          </a:p>
          <a:p>
            <a:pPr marL="465887" marR="0" lvl="1" indent="0" algn="l" defTabSz="931774" rtl="0" eaLnBrk="1" fontAlgn="auto" latinLnBrk="0" hangingPunct="1">
              <a:lnSpc>
                <a:spcPct val="107000"/>
              </a:lnSpc>
              <a:spcBef>
                <a:spcPts val="0"/>
              </a:spcBef>
              <a:spcAft>
                <a:spcPts val="0"/>
              </a:spcAft>
              <a:buClrTx/>
              <a:buSzTx/>
              <a:buFont typeface="+mj-lt"/>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465887" marR="0" lvl="1" indent="0" algn="l" defTabSz="931774" rtl="0" eaLnBrk="1" fontAlgn="auto" latinLnBrk="0" hangingPunct="1">
              <a:lnSpc>
                <a:spcPct val="107000"/>
              </a:lnSpc>
              <a:spcBef>
                <a:spcPts val="0"/>
              </a:spcBef>
              <a:spcAft>
                <a:spcPts val="0"/>
              </a:spcAft>
              <a:buClrTx/>
              <a:buSzTx/>
              <a:buFont typeface="+mj-lt"/>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Have with you the paper forms, and list of relevant mental health resources, including local emergency services such as the Department of Mental Health Psychiatric Mobile Response Team (PMRT), in the student’s geographical area. </a:t>
            </a:r>
          </a:p>
          <a:p>
            <a:pPr marL="465887" marR="0" lvl="1" indent="0" algn="l" defTabSz="914400" rtl="0" eaLnBrk="1" fontAlgn="auto" latinLnBrk="0" hangingPunct="1">
              <a:lnSpc>
                <a:spcPct val="115000"/>
              </a:lnSpc>
              <a:spcBef>
                <a:spcPts val="0"/>
              </a:spcBef>
              <a:spcAft>
                <a:spcPts val="0"/>
              </a:spcAft>
              <a:buClrTx/>
              <a:buSzTx/>
              <a:buFont typeface="+mj-lt"/>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815302" lvl="1" indent="-349415">
              <a:lnSpc>
                <a:spcPct val="115000"/>
              </a:lnSpc>
              <a:buFont typeface="+mj-lt"/>
              <a:buAutoNum type="arabicPeriod"/>
            </a:pPr>
            <a:endParaRPr lang="en-US" b="1" dirty="0">
              <a:latin typeface="Arial" panose="020B060402020202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2A3833A-83E8-4282-AA98-9FD2B871A8DB}" type="slidenum">
              <a:rPr lang="en-US" smtClean="0"/>
              <a:t>8</a:t>
            </a:fld>
            <a:endParaRPr lang="en-US"/>
          </a:p>
        </p:txBody>
      </p:sp>
    </p:spTree>
    <p:extLst>
      <p:ext uri="{BB962C8B-B14F-4D97-AF65-F5344CB8AC3E}">
        <p14:creationId xmlns:p14="http://schemas.microsoft.com/office/powerpoint/2010/main" val="54691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43e886ef9_0_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43e886ef9_0_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The format does not change a professionals ethical and legal mandates. </a:t>
            </a:r>
            <a:r>
              <a:rPr lang="en-US" dirty="0" err="1"/>
              <a:t>Ie</a:t>
            </a:r>
            <a:r>
              <a:rPr lang="en-US" dirty="0"/>
              <a:t>,. suspected child abuse.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Cyber bullying is another</a:t>
            </a:r>
            <a:r>
              <a:rPr lang="en-US" baseline="0" dirty="0"/>
              <a:t> issue. Teachers may need to be reminded or informed how to respond to bullying on a virtual platform. It didn’t take long but I know of teacher…</a:t>
            </a:r>
            <a:endParaRPr lang="en-US" dirty="0"/>
          </a:p>
        </p:txBody>
      </p:sp>
      <p:sp>
        <p:nvSpPr>
          <p:cNvPr id="225" name="Google Shape;225;g843e886ef9_0_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113158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D05045-4EE8-43E6-8D9B-DD6C2A8F86B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1002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05045-4EE8-43E6-8D9B-DD6C2A8F86B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191951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05045-4EE8-43E6-8D9B-DD6C2A8F86B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1405-308E-4E90-A0AC-0AA5A8F21C4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37105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05045-4EE8-43E6-8D9B-DD6C2A8F86B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366204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05045-4EE8-43E6-8D9B-DD6C2A8F86B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1405-308E-4E90-A0AC-0AA5A8F21C4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9418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05045-4EE8-43E6-8D9B-DD6C2A8F86B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1322084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05045-4EE8-43E6-8D9B-DD6C2A8F86B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647972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05045-4EE8-43E6-8D9B-DD6C2A8F86B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535300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88356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05045-4EE8-43E6-8D9B-DD6C2A8F86B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363186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05045-4EE8-43E6-8D9B-DD6C2A8F86B5}"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295546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D05045-4EE8-43E6-8D9B-DD6C2A8F86B5}"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264093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D05045-4EE8-43E6-8D9B-DD6C2A8F86B5}"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218483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D05045-4EE8-43E6-8D9B-DD6C2A8F86B5}"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145905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05045-4EE8-43E6-8D9B-DD6C2A8F86B5}" type="datetimeFigureOut">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283050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05045-4EE8-43E6-8D9B-DD6C2A8F86B5}"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327417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05045-4EE8-43E6-8D9B-DD6C2A8F86B5}"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71405-308E-4E90-A0AC-0AA5A8F21C4E}" type="slidenum">
              <a:rPr lang="en-US" smtClean="0"/>
              <a:t>‹#›</a:t>
            </a:fld>
            <a:endParaRPr lang="en-US"/>
          </a:p>
        </p:txBody>
      </p:sp>
    </p:spTree>
    <p:extLst>
      <p:ext uri="{BB962C8B-B14F-4D97-AF65-F5344CB8AC3E}">
        <p14:creationId xmlns:p14="http://schemas.microsoft.com/office/powerpoint/2010/main" val="179847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D05045-4EE8-43E6-8D9B-DD6C2A8F86B5}" type="datetimeFigureOut">
              <a:rPr lang="en-US" smtClean="0"/>
              <a:t>5/7/2020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B571405-308E-4E90-A0AC-0AA5A8F21C4E}" type="slidenum">
              <a:rPr lang="en-US" smtClean="0"/>
              <a:t>‹#›</a:t>
            </a:fld>
            <a:endParaRPr lang="en-US"/>
          </a:p>
        </p:txBody>
      </p:sp>
    </p:spTree>
    <p:extLst>
      <p:ext uri="{BB962C8B-B14F-4D97-AF65-F5344CB8AC3E}">
        <p14:creationId xmlns:p14="http://schemas.microsoft.com/office/powerpoint/2010/main" val="1853674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hrsa.gov/rural-health/telehealt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en.m.wikipedia.org/wiki/File:Bueno-verde.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en.m.wikipedia.org/wiki/File:Bueno-verde.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mmresourcecenter.org/resources/may-mental-health-matters-month-2020-activation-toolkit" TargetMode="External"/><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s://www.mhanational.org/mental-health-month-2020-toolkit-download" TargetMode="External"/><Relationship Id="rId4" Type="http://schemas.openxmlformats.org/officeDocument/2006/relationships/image" Target="../media/image28.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mailto:TSopp@lbschools.net" TargetMode="External"/><Relationship Id="rId4" Type="http://schemas.openxmlformats.org/officeDocument/2006/relationships/hyperlink" Target="mailto:coatslep@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lacoe.edu/Technology/Technology-Learning-Support-Services/ITO-Training-Resources"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ctc.ca.gov/docs/default-source/educator-prep/standards/pps-school-social-work-pdf.pdf?sfvrsn=5ce552b1_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6676568" cy="6858000"/>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6799131" y="700644"/>
            <a:ext cx="3941440" cy="4119880"/>
          </a:xfrm>
        </p:spPr>
        <p:txBody>
          <a:bodyPr/>
          <a:lstStyle/>
          <a:p>
            <a:r>
              <a:rPr lang="en-US" dirty="0">
                <a:solidFill>
                  <a:schemeClr val="accent1">
                    <a:lumMod val="50000"/>
                  </a:schemeClr>
                </a:solidFill>
              </a:rPr>
              <a:t>Pupil Personnel Services Guidance for</a:t>
            </a:r>
            <a:br>
              <a:rPr lang="en-US" dirty="0">
                <a:solidFill>
                  <a:schemeClr val="accent1">
                    <a:lumMod val="50000"/>
                  </a:schemeClr>
                </a:solidFill>
              </a:rPr>
            </a:br>
            <a:r>
              <a:rPr lang="en-US" dirty="0">
                <a:solidFill>
                  <a:schemeClr val="accent1">
                    <a:lumMod val="50000"/>
                  </a:schemeClr>
                </a:solidFill>
              </a:rPr>
              <a:t>Checking-in on Students and Providing Counseling During School Closures</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6799131" y="5330408"/>
            <a:ext cx="4178808" cy="521208"/>
          </a:xfrm>
        </p:spPr>
        <p:txBody>
          <a:bodyPr/>
          <a:lstStyle/>
          <a:p>
            <a:r>
              <a:rPr lang="en-US" sz="1300" dirty="0">
                <a:solidFill>
                  <a:schemeClr val="accent1">
                    <a:lumMod val="50000"/>
                  </a:schemeClr>
                </a:solidFill>
              </a:rPr>
              <a:t>Susan K. Coats, Ed.D., School Psychologist, LEP #2836</a:t>
            </a:r>
          </a:p>
          <a:p>
            <a:r>
              <a:rPr lang="en-US" sz="1300" dirty="0">
                <a:solidFill>
                  <a:schemeClr val="accent1">
                    <a:lumMod val="50000"/>
                  </a:schemeClr>
                </a:solidFill>
              </a:rPr>
              <a:t>Chair, CASP Mental Health Committee</a:t>
            </a:r>
          </a:p>
          <a:p>
            <a:r>
              <a:rPr lang="en-US" sz="1300" dirty="0">
                <a:solidFill>
                  <a:schemeClr val="accent1">
                    <a:lumMod val="50000"/>
                  </a:schemeClr>
                </a:solidFill>
              </a:rPr>
              <a:t>Tom </a:t>
            </a:r>
            <a:r>
              <a:rPr lang="en-US" sz="1300" dirty="0" err="1">
                <a:solidFill>
                  <a:schemeClr val="accent1">
                    <a:lumMod val="50000"/>
                  </a:schemeClr>
                </a:solidFill>
              </a:rPr>
              <a:t>Sopp</a:t>
            </a:r>
            <a:r>
              <a:rPr lang="en-US" sz="1300" dirty="0">
                <a:solidFill>
                  <a:schemeClr val="accent1">
                    <a:lumMod val="50000"/>
                  </a:schemeClr>
                </a:solidFill>
              </a:rPr>
              <a:t>, MA, School Psychologist, LMFT #36146</a:t>
            </a:r>
          </a:p>
          <a:p>
            <a:r>
              <a:rPr lang="en-US" sz="1300" dirty="0">
                <a:solidFill>
                  <a:schemeClr val="accent1">
                    <a:lumMod val="50000"/>
                  </a:schemeClr>
                </a:solidFill>
              </a:rPr>
              <a:t>Chair, CASP Advocacy &amp; Leadership Committee</a:t>
            </a:r>
          </a:p>
          <a:p>
            <a:r>
              <a:rPr lang="en-US" sz="1300" dirty="0">
                <a:solidFill>
                  <a:schemeClr val="accent1">
                    <a:lumMod val="50000"/>
                  </a:schemeClr>
                </a:solidFill>
              </a:rPr>
              <a:t>May 6, 2020</a:t>
            </a: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3827-6466-4BC3-9C02-3655BC4969D3}"/>
              </a:ext>
            </a:extLst>
          </p:cNvPr>
          <p:cNvSpPr>
            <a:spLocks noGrp="1"/>
          </p:cNvSpPr>
          <p:nvPr>
            <p:ph type="title"/>
          </p:nvPr>
        </p:nvSpPr>
        <p:spPr>
          <a:xfrm>
            <a:off x="677333" y="609600"/>
            <a:ext cx="9334571" cy="1320800"/>
          </a:xfrm>
        </p:spPr>
        <p:txBody>
          <a:bodyPr>
            <a:normAutofit/>
          </a:bodyPr>
          <a:lstStyle/>
          <a:p>
            <a:r>
              <a:rPr lang="en-US" b="1" dirty="0">
                <a:solidFill>
                  <a:schemeClr val="tx1"/>
                </a:solidFill>
                <a:latin typeface="Arial" panose="020B0604020202020204" pitchFamily="34" charset="0"/>
                <a:cs typeface="Arial" panose="020B0604020202020204" pitchFamily="34" charset="0"/>
              </a:rPr>
              <a:t>Triage</a:t>
            </a:r>
            <a:br>
              <a:rPr lang="en-US" dirty="0">
                <a:solidFill>
                  <a:schemeClr val="tx1"/>
                </a:solidFill>
                <a:latin typeface="Arial" panose="020B0604020202020204" pitchFamily="34" charset="0"/>
                <a:cs typeface="Arial" panose="020B0604020202020204" pitchFamily="34" charset="0"/>
              </a:rPr>
            </a:br>
            <a:r>
              <a:rPr lang="en-US" sz="2200" dirty="0">
                <a:solidFill>
                  <a:schemeClr val="tx1"/>
                </a:solidFill>
                <a:latin typeface="Arial" panose="020B0604020202020204" pitchFamily="34" charset="0"/>
                <a:cs typeface="Arial" panose="020B0604020202020204" pitchFamily="34" charset="0"/>
              </a:rPr>
              <a:t>Discuss with your district and site leadership teams </a:t>
            </a:r>
            <a:r>
              <a:rPr lang="en-US" sz="2200" b="1" dirty="0">
                <a:solidFill>
                  <a:schemeClr val="tx1"/>
                </a:solidFill>
                <a:latin typeface="Arial" panose="020B0604020202020204" pitchFamily="34" charset="0"/>
                <a:cs typeface="Arial" panose="020B0604020202020204" pitchFamily="34" charset="0"/>
              </a:rPr>
              <a:t>what staff available </a:t>
            </a:r>
            <a:r>
              <a:rPr lang="en-US" sz="2200" dirty="0">
                <a:solidFill>
                  <a:schemeClr val="tx1"/>
                </a:solidFill>
                <a:latin typeface="Arial" panose="020B0604020202020204" pitchFamily="34" charset="0"/>
                <a:cs typeface="Arial" panose="020B0604020202020204" pitchFamily="34" charset="0"/>
              </a:rPr>
              <a:t>and </a:t>
            </a:r>
            <a:r>
              <a:rPr lang="en-US" sz="2200" b="1" dirty="0">
                <a:solidFill>
                  <a:schemeClr val="tx1"/>
                </a:solidFill>
                <a:latin typeface="Arial" panose="020B0604020202020204" pitchFamily="34" charset="0"/>
                <a:cs typeface="Arial" panose="020B0604020202020204" pitchFamily="34" charset="0"/>
              </a:rPr>
              <a:t>how you will triage </a:t>
            </a:r>
            <a:r>
              <a:rPr lang="en-US" sz="2200" dirty="0">
                <a:solidFill>
                  <a:schemeClr val="tx1"/>
                </a:solidFill>
                <a:latin typeface="Arial" panose="020B0604020202020204" pitchFamily="34" charset="0"/>
                <a:cs typeface="Arial" panose="020B0604020202020204" pitchFamily="34" charset="0"/>
              </a:rPr>
              <a:t>students for Check-in.</a:t>
            </a:r>
          </a:p>
        </p:txBody>
      </p:sp>
      <p:sp>
        <p:nvSpPr>
          <p:cNvPr id="3" name="Content Placeholder 2">
            <a:extLst>
              <a:ext uri="{FF2B5EF4-FFF2-40B4-BE49-F238E27FC236}">
                <a16:creationId xmlns:a16="http://schemas.microsoft.com/office/drawing/2014/main" id="{2D93D71E-E554-4EF7-8496-CC12380B2831}"/>
              </a:ext>
            </a:extLst>
          </p:cNvPr>
          <p:cNvSpPr>
            <a:spLocks noGrp="1"/>
          </p:cNvSpPr>
          <p:nvPr>
            <p:ph idx="1"/>
          </p:nvPr>
        </p:nvSpPr>
        <p:spPr/>
        <p:txBody>
          <a:bodyPr/>
          <a:lstStyle/>
          <a:p>
            <a:pPr marL="0" indent="0">
              <a:buNone/>
            </a:pPr>
            <a:r>
              <a:rPr lang="en-US" u="sng" dirty="0">
                <a:latin typeface="Arial" panose="020B0604020202020204" pitchFamily="34" charset="0"/>
                <a:ea typeface="Arial" panose="020B0604020202020204" pitchFamily="34" charset="0"/>
              </a:rPr>
              <a:t>Examples</a:t>
            </a:r>
            <a:r>
              <a:rPr lang="en-US" dirty="0">
                <a:latin typeface="Arial" panose="020B0604020202020204" pitchFamily="34" charset="0"/>
                <a:ea typeface="Arial" panose="020B0604020202020204" pitchFamily="34" charset="0"/>
              </a:rPr>
              <a:t> of triage considerations for students:</a:t>
            </a:r>
          </a:p>
          <a:p>
            <a:r>
              <a:rPr lang="en-US" dirty="0">
                <a:latin typeface="Arial" panose="020B0604020202020204" pitchFamily="34" charset="0"/>
                <a:ea typeface="Arial" panose="020B0604020202020204" pitchFamily="34" charset="0"/>
              </a:rPr>
              <a:t>He/she is currently receiving mental health services and/or experienced an involuntary hospitalization this school year.</a:t>
            </a:r>
          </a:p>
          <a:p>
            <a:r>
              <a:rPr lang="en-US" dirty="0">
                <a:latin typeface="Arial" panose="020B0604020202020204" pitchFamily="34" charset="0"/>
                <a:ea typeface="Arial" panose="020B0604020202020204" pitchFamily="34" charset="0"/>
              </a:rPr>
              <a:t>You know the student is living in an unstable home, has an open DCFS case, or is identified as a foster or homeless youth.</a:t>
            </a:r>
          </a:p>
          <a:p>
            <a:r>
              <a:rPr lang="en-US" dirty="0">
                <a:latin typeface="Arial" panose="020B0604020202020204" pitchFamily="34" charset="0"/>
                <a:ea typeface="Arial" panose="020B0604020202020204" pitchFamily="34" charset="0"/>
              </a:rPr>
              <a:t>The student has a 504 Plan or IEP, and especially if he/she is receiving DIS Counseling services.</a:t>
            </a:r>
          </a:p>
          <a:p>
            <a:r>
              <a:rPr lang="en-US" dirty="0">
                <a:latin typeface="Arial" panose="020B0604020202020204" pitchFamily="34" charset="0"/>
                <a:ea typeface="Arial" panose="020B0604020202020204" pitchFamily="34" charset="0"/>
              </a:rPr>
              <a:t>If the student is </a:t>
            </a:r>
            <a:r>
              <a:rPr lang="en-US" u="sng" dirty="0">
                <a:latin typeface="Arial" panose="020B0604020202020204" pitchFamily="34" charset="0"/>
                <a:ea typeface="Arial" panose="020B0604020202020204" pitchFamily="34" charset="0"/>
              </a:rPr>
              <a:t>not capable </a:t>
            </a:r>
            <a:r>
              <a:rPr lang="en-US" dirty="0">
                <a:latin typeface="Arial" panose="020B0604020202020204" pitchFamily="34" charset="0"/>
                <a:ea typeface="Arial" panose="020B0604020202020204" pitchFamily="34" charset="0"/>
              </a:rPr>
              <a:t>to participate in a check-in due to his/her developmental level, cognitive ability, verbal skills, and psychosocial situation, consider an alternative manner to check-in such a parent/guardian phone call.</a:t>
            </a:r>
          </a:p>
          <a:p>
            <a:endParaRPr lang="en-US" dirty="0">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2081168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754d9e361f_0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00"/>
                </a:solidFill>
              </a:rPr>
              <a:t>Alternative:</a:t>
            </a:r>
            <a:endParaRPr b="1">
              <a:solidFill>
                <a:srgbClr val="000000"/>
              </a:solidFill>
            </a:endParaRPr>
          </a:p>
        </p:txBody>
      </p:sp>
      <p:sp>
        <p:nvSpPr>
          <p:cNvPr id="242" name="Google Shape;242;g754d9e361f_0_0"/>
          <p:cNvSpPr txBox="1">
            <a:spLocks noGrp="1"/>
          </p:cNvSpPr>
          <p:nvPr>
            <p:ph type="body" idx="1"/>
          </p:nvPr>
        </p:nvSpPr>
        <p:spPr>
          <a:xfrm>
            <a:off x="677325" y="1482327"/>
            <a:ext cx="8596800" cy="4559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243" name="Google Shape;243;g754d9e361f_0_0"/>
          <p:cNvPicPr preferRelativeResize="0"/>
          <p:nvPr/>
        </p:nvPicPr>
        <p:blipFill>
          <a:blip r:embed="rId3">
            <a:alphaModFix/>
          </a:blip>
          <a:stretch>
            <a:fillRect/>
          </a:stretch>
        </p:blipFill>
        <p:spPr>
          <a:xfrm>
            <a:off x="677325" y="1482325"/>
            <a:ext cx="6019950" cy="4661300"/>
          </a:xfrm>
          <a:prstGeom prst="rect">
            <a:avLst/>
          </a:prstGeom>
          <a:noFill/>
          <a:ln>
            <a:noFill/>
          </a:ln>
        </p:spPr>
      </p:pic>
      <p:pic>
        <p:nvPicPr>
          <p:cNvPr id="244" name="Google Shape;244;g754d9e361f_0_0"/>
          <p:cNvPicPr preferRelativeResize="0"/>
          <p:nvPr/>
        </p:nvPicPr>
        <p:blipFill>
          <a:blip r:embed="rId4">
            <a:alphaModFix/>
          </a:blip>
          <a:stretch>
            <a:fillRect/>
          </a:stretch>
        </p:blipFill>
        <p:spPr>
          <a:xfrm>
            <a:off x="5084050" y="418700"/>
            <a:ext cx="6309350" cy="4738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Arial" panose="020B0604020202020204" pitchFamily="34" charset="0"/>
                <a:cs typeface="Arial" panose="020B0604020202020204" pitchFamily="34" charset="0"/>
              </a:rPr>
              <a:t>“Check-in” </a:t>
            </a:r>
            <a:r>
              <a:rPr lang="en-US" b="1" dirty="0">
                <a:solidFill>
                  <a:prstClr val="black"/>
                </a:solidFill>
                <a:latin typeface="Arial" panose="020B0604020202020204" pitchFamily="34" charset="0"/>
                <a:ea typeface="Arial" panose="020B0604020202020204" pitchFamily="34" charset="0"/>
                <a:cs typeface="Arial" panose="020B0604020202020204" pitchFamily="34" charset="0"/>
              </a:rPr>
              <a:t>Delivery Steps:</a:t>
            </a:r>
            <a:endParaRPr lang="en-US" dirty="0">
              <a:solidFill>
                <a:schemeClr val="tx1"/>
              </a:solidFill>
            </a:endParaRPr>
          </a:p>
        </p:txBody>
      </p:sp>
      <p:sp>
        <p:nvSpPr>
          <p:cNvPr id="3" name="Content Placeholder 2"/>
          <p:cNvSpPr>
            <a:spLocks noGrp="1"/>
          </p:cNvSpPr>
          <p:nvPr>
            <p:ph idx="1"/>
          </p:nvPr>
        </p:nvSpPr>
        <p:spPr>
          <a:xfrm>
            <a:off x="677334" y="1270000"/>
            <a:ext cx="9086598" cy="4684415"/>
          </a:xfrm>
        </p:spPr>
        <p:txBody>
          <a:bodyPr>
            <a:normAutofit/>
          </a:bodyPr>
          <a:lstStyle/>
          <a:p>
            <a:pPr marL="0" lvl="0" indent="0">
              <a:buClr>
                <a:srgbClr val="4472C4"/>
              </a:buClr>
              <a:buNone/>
            </a:pPr>
            <a:r>
              <a:rPr lang="en-US" sz="2400" b="1" dirty="0">
                <a:solidFill>
                  <a:prstClr val="black">
                    <a:lumMod val="75000"/>
                    <a:lumOff val="25000"/>
                  </a:prstClr>
                </a:solidFill>
                <a:latin typeface="Arial" panose="020B0604020202020204" pitchFamily="34" charset="0"/>
                <a:ea typeface="Arial" panose="020B0604020202020204" pitchFamily="34" charset="0"/>
                <a:cs typeface="Arial" panose="020B0604020202020204" pitchFamily="34" charset="0"/>
              </a:rPr>
              <a:t>During</a:t>
            </a:r>
          </a:p>
          <a:p>
            <a:pPr lvl="1">
              <a:buClr>
                <a:srgbClr val="4472C4"/>
              </a:buClr>
            </a:pPr>
            <a:r>
              <a:rPr lang="en-US" sz="1900" u="sng" dirty="0">
                <a:solidFill>
                  <a:prstClr val="black">
                    <a:lumMod val="75000"/>
                    <a:lumOff val="25000"/>
                  </a:prstClr>
                </a:solidFill>
                <a:latin typeface="Arial" panose="020B0604020202020204" pitchFamily="34" charset="0"/>
                <a:ea typeface="Arial" panose="020B0604020202020204" pitchFamily="34" charset="0"/>
                <a:cs typeface="Arial" panose="020B0604020202020204" pitchFamily="34" charset="0"/>
              </a:rPr>
              <a:t>Call parent/guardian</a:t>
            </a:r>
            <a:r>
              <a:rPr lang="en-US" sz="1900" dirty="0">
                <a:solidFill>
                  <a:prstClr val="black">
                    <a:lumMod val="75000"/>
                    <a:lumOff val="25000"/>
                  </a:prstClr>
                </a:solidFill>
                <a:latin typeface="Arial" panose="020B0604020202020204" pitchFamily="34" charset="0"/>
                <a:ea typeface="Arial" panose="020B0604020202020204" pitchFamily="34" charset="0"/>
                <a:cs typeface="Arial" panose="020B0604020202020204" pitchFamily="34" charset="0"/>
              </a:rPr>
              <a:t>. Share the purpose of the call, limits of confidentiality, the location of student and offer the family resources if needed.</a:t>
            </a:r>
          </a:p>
          <a:p>
            <a:pPr lvl="1">
              <a:buClr>
                <a:srgbClr val="4472C4"/>
              </a:buClr>
            </a:pPr>
            <a:r>
              <a:rPr lang="en-US" sz="1900" u="sng" dirty="0">
                <a:solidFill>
                  <a:prstClr val="black">
                    <a:lumMod val="75000"/>
                    <a:lumOff val="25000"/>
                  </a:prstClr>
                </a:solidFill>
                <a:latin typeface="Arial" panose="020B0604020202020204" pitchFamily="34" charset="0"/>
                <a:ea typeface="Arial" panose="020B0604020202020204" pitchFamily="34" charset="0"/>
                <a:cs typeface="Arial" panose="020B0604020202020204" pitchFamily="34" charset="0"/>
              </a:rPr>
              <a:t>Call student for “check-in</a:t>
            </a:r>
            <a:r>
              <a:rPr lang="en-US" sz="1900" dirty="0">
                <a:solidFill>
                  <a:prstClr val="black">
                    <a:lumMod val="75000"/>
                    <a:lumOff val="25000"/>
                  </a:prstClr>
                </a:solidFill>
                <a:latin typeface="Arial" panose="020B0604020202020204" pitchFamily="34" charset="0"/>
                <a:ea typeface="Arial" panose="020B0604020202020204" pitchFamily="34" charset="0"/>
                <a:cs typeface="Arial" panose="020B0604020202020204" pitchFamily="34" charset="0"/>
              </a:rPr>
              <a:t>”. Obtain verbal consent from the student, </a:t>
            </a:r>
            <a:r>
              <a:rPr lang="en-US" sz="1900" u="sng" dirty="0">
                <a:solidFill>
                  <a:prstClr val="black">
                    <a:lumMod val="75000"/>
                    <a:lumOff val="25000"/>
                  </a:prstClr>
                </a:solidFill>
                <a:latin typeface="Arial" panose="020B0604020202020204" pitchFamily="34" charset="0"/>
                <a:ea typeface="Arial" panose="020B0604020202020204" pitchFamily="34" charset="0"/>
                <a:cs typeface="Arial" panose="020B0604020202020204" pitchFamily="34" charset="0"/>
              </a:rPr>
              <a:t>confirm student’s location at time of check-in and phone number</a:t>
            </a:r>
            <a:r>
              <a:rPr lang="en-US" sz="1900" dirty="0">
                <a:solidFill>
                  <a:prstClr val="black">
                    <a:lumMod val="75000"/>
                    <a:lumOff val="25000"/>
                  </a:prstClr>
                </a:solidFill>
                <a:latin typeface="Arial" panose="020B0604020202020204" pitchFamily="34" charset="0"/>
                <a:ea typeface="Arial" panose="020B0604020202020204" pitchFamily="34" charset="0"/>
                <a:cs typeface="Arial" panose="020B0604020202020204" pitchFamily="34" charset="0"/>
              </a:rPr>
              <a:t>. Ask the student about his/her daily routine, distal learning experience, and the effects of social distancing. End the conversation with hope and reassurance: </a:t>
            </a:r>
            <a:r>
              <a:rPr lang="en-US" sz="1900" b="1" i="1" dirty="0">
                <a:solidFill>
                  <a:prstClr val="black">
                    <a:lumMod val="75000"/>
                    <a:lumOff val="25000"/>
                  </a:prstClr>
                </a:solidFill>
                <a:latin typeface="Arial" panose="020B0604020202020204" pitchFamily="34" charset="0"/>
                <a:ea typeface="Arial" panose="020B0604020202020204" pitchFamily="34" charset="0"/>
                <a:cs typeface="Arial" panose="020B0604020202020204" pitchFamily="34" charset="0"/>
              </a:rPr>
              <a:t>We are all in this together. We will take this one day at a time. </a:t>
            </a:r>
          </a:p>
          <a:p>
            <a:pPr lvl="1">
              <a:buClr>
                <a:srgbClr val="4472C4"/>
              </a:buClr>
            </a:pPr>
            <a:endParaRPr lang="en-US" sz="1900" b="1" i="1" dirty="0">
              <a:solidFill>
                <a:prstClr val="black">
                  <a:lumMod val="75000"/>
                  <a:lumOff val="25000"/>
                </a:prstClr>
              </a:solidFill>
              <a:latin typeface="Arial" panose="020B0604020202020204" pitchFamily="34" charset="0"/>
              <a:cs typeface="Arial" panose="020B0604020202020204" pitchFamily="34" charset="0"/>
            </a:endParaRPr>
          </a:p>
          <a:p>
            <a:pPr marL="457200" lvl="1" indent="0">
              <a:buClr>
                <a:srgbClr val="4472C4"/>
              </a:buClr>
              <a:buNone/>
            </a:pPr>
            <a:r>
              <a:rPr lang="en-US" sz="1900" b="1" dirty="0">
                <a:latin typeface="Arial" panose="020B0604020202020204" pitchFamily="34" charset="0"/>
                <a:cs typeface="Arial" panose="020B0604020202020204" pitchFamily="34" charset="0"/>
              </a:rPr>
              <a:t>What if the call becomes a longer conversation due to the…</a:t>
            </a:r>
          </a:p>
          <a:p>
            <a:pPr lvl="2"/>
            <a:r>
              <a:rPr lang="en-US" sz="1900" dirty="0">
                <a:latin typeface="Arial" panose="020B0604020202020204" pitchFamily="34" charset="0"/>
                <a:cs typeface="Arial" panose="020B0604020202020204" pitchFamily="34" charset="0"/>
              </a:rPr>
              <a:t>Student experiencing significant stress.</a:t>
            </a:r>
          </a:p>
          <a:p>
            <a:pPr lvl="2"/>
            <a:r>
              <a:rPr lang="en-US" sz="1900" dirty="0">
                <a:latin typeface="Arial" panose="020B0604020202020204" pitchFamily="34" charset="0"/>
                <a:cs typeface="Arial" panose="020B0604020202020204" pitchFamily="34" charset="0"/>
              </a:rPr>
              <a:t>Student is at risk.</a:t>
            </a:r>
          </a:p>
        </p:txBody>
      </p:sp>
      <p:pic>
        <p:nvPicPr>
          <p:cNvPr id="4" name="Picture 3">
            <a:extLst>
              <a:ext uri="{FF2B5EF4-FFF2-40B4-BE49-F238E27FC236}">
                <a16:creationId xmlns:a16="http://schemas.microsoft.com/office/drawing/2014/main" id="{477FDD9A-AE1F-43BF-ADB9-97F5E0D23E4A}"/>
              </a:ext>
            </a:extLst>
          </p:cNvPr>
          <p:cNvPicPr>
            <a:picLocks noChangeAspect="1"/>
          </p:cNvPicPr>
          <p:nvPr/>
        </p:nvPicPr>
        <p:blipFill>
          <a:blip r:embed="rId3"/>
          <a:stretch>
            <a:fillRect/>
          </a:stretch>
        </p:blipFill>
        <p:spPr>
          <a:xfrm>
            <a:off x="9506878" y="3595524"/>
            <a:ext cx="2438693" cy="3076414"/>
          </a:xfrm>
          <a:prstGeom prst="rect">
            <a:avLst/>
          </a:prstGeom>
          <a:scene3d>
            <a:camera prst="perspectiveLeft"/>
            <a:lightRig rig="threePt" dir="t"/>
          </a:scene3d>
        </p:spPr>
      </p:pic>
      <p:sp>
        <p:nvSpPr>
          <p:cNvPr id="5" name="TextBox 4">
            <a:extLst>
              <a:ext uri="{FF2B5EF4-FFF2-40B4-BE49-F238E27FC236}">
                <a16:creationId xmlns:a16="http://schemas.microsoft.com/office/drawing/2014/main" id="{95A585CC-09E2-4786-94EC-F430386522ED}"/>
              </a:ext>
            </a:extLst>
          </p:cNvPr>
          <p:cNvSpPr txBox="1"/>
          <p:nvPr/>
        </p:nvSpPr>
        <p:spPr>
          <a:xfrm>
            <a:off x="677334" y="6032956"/>
            <a:ext cx="6363019" cy="430887"/>
          </a:xfrm>
          <a:prstGeom prst="rect">
            <a:avLst/>
          </a:prstGeom>
          <a:noFill/>
        </p:spPr>
        <p:txBody>
          <a:bodyPr wrap="square" rtlCol="0">
            <a:spAutoFit/>
          </a:bodyPr>
          <a:lstStyle/>
          <a:p>
            <a:endParaRPr lang="en-US" sz="1100" dirty="0"/>
          </a:p>
          <a:p>
            <a:r>
              <a:rPr lang="en-US" sz="1100" i="1" dirty="0"/>
              <a:t>The </a:t>
            </a:r>
            <a:r>
              <a:rPr lang="en-US" sz="1100" i="1" dirty="0" err="1"/>
              <a:t>PREPaRE</a:t>
            </a:r>
            <a:r>
              <a:rPr lang="en-US" sz="1100" i="1" dirty="0"/>
              <a:t> Model, Crisis Intervention, and Global Pandemic Infographic</a:t>
            </a:r>
            <a:r>
              <a:rPr lang="en-US" sz="1100" dirty="0"/>
              <a:t>, (Brock et al., 2016).</a:t>
            </a:r>
          </a:p>
        </p:txBody>
      </p:sp>
    </p:spTree>
    <p:extLst>
      <p:ext uri="{BB962C8B-B14F-4D97-AF65-F5344CB8AC3E}">
        <p14:creationId xmlns:p14="http://schemas.microsoft.com/office/powerpoint/2010/main" val="43766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Arial" panose="020B0604020202020204" pitchFamily="34" charset="0"/>
                <a:cs typeface="Arial" panose="020B0604020202020204" pitchFamily="34" charset="0"/>
              </a:rPr>
              <a:t>“Check-in” </a:t>
            </a:r>
            <a:r>
              <a:rPr lang="en-US" b="1" dirty="0">
                <a:solidFill>
                  <a:prstClr val="black"/>
                </a:solidFill>
                <a:latin typeface="Arial" panose="020B0604020202020204" pitchFamily="34" charset="0"/>
                <a:ea typeface="Arial" panose="020B0604020202020204" pitchFamily="34" charset="0"/>
                <a:cs typeface="Arial" panose="020B0604020202020204" pitchFamily="34" charset="0"/>
              </a:rPr>
              <a:t>Delivery Steps:</a:t>
            </a:r>
            <a:endParaRPr lang="en-US" dirty="0">
              <a:solidFill>
                <a:schemeClr val="tx1"/>
              </a:solidFill>
            </a:endParaRPr>
          </a:p>
        </p:txBody>
      </p:sp>
      <p:sp>
        <p:nvSpPr>
          <p:cNvPr id="3" name="Content Placeholder 2"/>
          <p:cNvSpPr>
            <a:spLocks noGrp="1"/>
          </p:cNvSpPr>
          <p:nvPr>
            <p:ph idx="1"/>
          </p:nvPr>
        </p:nvSpPr>
        <p:spPr>
          <a:xfrm>
            <a:off x="677334" y="1270000"/>
            <a:ext cx="8596668" cy="3880773"/>
          </a:xfrm>
        </p:spPr>
        <p:txBody>
          <a:bodyPr/>
          <a:lstStyle/>
          <a:p>
            <a:pPr marL="0" lvl="0" indent="0">
              <a:buClr>
                <a:srgbClr val="4472C4"/>
              </a:buClr>
              <a:buNone/>
            </a:pPr>
            <a:r>
              <a:rPr lang="en-US" sz="2400" b="1" dirty="0">
                <a:solidFill>
                  <a:prstClr val="black">
                    <a:lumMod val="75000"/>
                    <a:lumOff val="25000"/>
                  </a:prstClr>
                </a:solidFill>
                <a:latin typeface="Arial" panose="020B0604020202020204" pitchFamily="34" charset="0"/>
                <a:ea typeface="Arial" panose="020B0604020202020204" pitchFamily="34" charset="0"/>
                <a:cs typeface="Arial" panose="020B0604020202020204" pitchFamily="34" charset="0"/>
              </a:rPr>
              <a:t>After</a:t>
            </a:r>
          </a:p>
          <a:p>
            <a:pPr lvl="1">
              <a:buClr>
                <a:srgbClr val="4472C4"/>
              </a:buClr>
            </a:pPr>
            <a:r>
              <a:rPr lang="en-US" sz="2000" dirty="0">
                <a:solidFill>
                  <a:prstClr val="black">
                    <a:lumMod val="75000"/>
                    <a:lumOff val="25000"/>
                  </a:prstClr>
                </a:solidFill>
                <a:latin typeface="Arial" panose="020B0604020202020204" pitchFamily="34" charset="0"/>
                <a:cs typeface="Arial" panose="020B0604020202020204" pitchFamily="34" charset="0"/>
              </a:rPr>
              <a:t>Log the date and the time spent with the student. Make note of any concerns or resources needed for the student, and follow up with providing those resources.</a:t>
            </a:r>
          </a:p>
          <a:p>
            <a:pPr lvl="1">
              <a:buClr>
                <a:srgbClr val="4472C4"/>
              </a:buClr>
            </a:pPr>
            <a:r>
              <a:rPr lang="en-US" sz="2000" dirty="0">
                <a:solidFill>
                  <a:prstClr val="black">
                    <a:lumMod val="75000"/>
                    <a:lumOff val="25000"/>
                  </a:prstClr>
                </a:solidFill>
                <a:latin typeface="Arial" panose="020B0604020202020204" pitchFamily="34" charset="0"/>
                <a:cs typeface="Arial" panose="020B0604020202020204" pitchFamily="34" charset="0"/>
              </a:rPr>
              <a:t>If needed, collaborate with/support the parent/guardian regarding community support resources. </a:t>
            </a:r>
          </a:p>
          <a:p>
            <a:pPr lvl="1">
              <a:buClr>
                <a:srgbClr val="4472C4"/>
              </a:buClr>
            </a:pPr>
            <a:r>
              <a:rPr lang="en-US" sz="2000" dirty="0">
                <a:solidFill>
                  <a:prstClr val="black">
                    <a:lumMod val="75000"/>
                    <a:lumOff val="25000"/>
                  </a:prstClr>
                </a:solidFill>
                <a:latin typeface="Arial" panose="020B0604020202020204" pitchFamily="34" charset="0"/>
                <a:cs typeface="Arial" panose="020B0604020202020204" pitchFamily="34" charset="0"/>
              </a:rPr>
              <a:t>Determine if there is a need for a follow-up “check-in”, enrollment in a social/academic instructional group, or a referral for telehealth sessions. How often?</a:t>
            </a:r>
          </a:p>
          <a:p>
            <a:endParaRPr lang="en-US" dirty="0"/>
          </a:p>
        </p:txBody>
      </p:sp>
    </p:spTree>
    <p:extLst>
      <p:ext uri="{BB962C8B-B14F-4D97-AF65-F5344CB8AC3E}">
        <p14:creationId xmlns:p14="http://schemas.microsoft.com/office/powerpoint/2010/main" val="33805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txBox="1">
            <a:spLocks noGrp="1"/>
          </p:cNvSpPr>
          <p:nvPr>
            <p:ph type="title"/>
          </p:nvPr>
        </p:nvSpPr>
        <p:spPr>
          <a:xfrm>
            <a:off x="1162519" y="449451"/>
            <a:ext cx="8596668" cy="820549"/>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en-US"/>
              <a:t>Transition</a:t>
            </a:r>
            <a:endParaRPr/>
          </a:p>
        </p:txBody>
      </p:sp>
      <p:sp>
        <p:nvSpPr>
          <p:cNvPr id="267" name="Google Shape;267;p8"/>
          <p:cNvSpPr txBox="1">
            <a:spLocks noGrp="1"/>
          </p:cNvSpPr>
          <p:nvPr>
            <p:ph type="body" idx="1"/>
          </p:nvPr>
        </p:nvSpPr>
        <p:spPr>
          <a:xfrm>
            <a:off x="801318" y="1270000"/>
            <a:ext cx="9319073" cy="240572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1600"/>
              <a:buNone/>
            </a:pPr>
            <a:r>
              <a:rPr lang="en-US" sz="2000">
                <a:latin typeface="Arial"/>
                <a:ea typeface="Arial"/>
                <a:cs typeface="Arial"/>
                <a:sym typeface="Arial"/>
              </a:rPr>
              <a:t>Are you doing enough to take care of yourself?</a:t>
            </a:r>
            <a:endParaRPr/>
          </a:p>
          <a:p>
            <a:pPr marL="0" lvl="0" indent="0" algn="ctr" rtl="0">
              <a:lnSpc>
                <a:spcPct val="90000"/>
              </a:lnSpc>
              <a:spcBef>
                <a:spcPts val="1000"/>
              </a:spcBef>
              <a:spcAft>
                <a:spcPts val="0"/>
              </a:spcAft>
              <a:buSzPts val="1600"/>
              <a:buNone/>
            </a:pPr>
            <a:r>
              <a:rPr lang="en-US" sz="2000">
                <a:latin typeface="Arial"/>
                <a:ea typeface="Arial"/>
                <a:cs typeface="Arial"/>
                <a:sym typeface="Arial"/>
              </a:rPr>
              <a:t>What students would you prioritize for “check-in”?</a:t>
            </a:r>
            <a:endParaRPr/>
          </a:p>
          <a:p>
            <a:pPr marL="0" lvl="0" indent="0" algn="ctr" rtl="0">
              <a:lnSpc>
                <a:spcPct val="90000"/>
              </a:lnSpc>
              <a:spcBef>
                <a:spcPts val="1000"/>
              </a:spcBef>
              <a:spcAft>
                <a:spcPts val="0"/>
              </a:spcAft>
              <a:buSzPts val="1600"/>
              <a:buNone/>
            </a:pPr>
            <a:r>
              <a:rPr lang="en-US" sz="2000">
                <a:latin typeface="Arial"/>
                <a:ea typeface="Arial"/>
                <a:cs typeface="Arial"/>
                <a:sym typeface="Arial"/>
              </a:rPr>
              <a:t>How will you adaptive these documents to meet the needs of your students?</a:t>
            </a:r>
            <a:endParaRPr/>
          </a:p>
          <a:p>
            <a:pPr marL="0" lvl="0" indent="0" algn="ctr" rtl="0">
              <a:lnSpc>
                <a:spcPct val="90000"/>
              </a:lnSpc>
              <a:spcBef>
                <a:spcPts val="1000"/>
              </a:spcBef>
              <a:spcAft>
                <a:spcPts val="0"/>
              </a:spcAft>
              <a:buSzPts val="1600"/>
              <a:buNone/>
            </a:pPr>
            <a:r>
              <a:rPr lang="en-US" sz="2000">
                <a:latin typeface="Arial"/>
                <a:ea typeface="Arial"/>
                <a:cs typeface="Arial"/>
                <a:sym typeface="Arial"/>
              </a:rPr>
              <a:t>What resources do you need to gather?</a:t>
            </a:r>
            <a:endParaRPr/>
          </a:p>
          <a:p>
            <a:pPr marL="0" lvl="0" indent="0" algn="ctr" rtl="0">
              <a:lnSpc>
                <a:spcPct val="90000"/>
              </a:lnSpc>
              <a:spcBef>
                <a:spcPts val="1000"/>
              </a:spcBef>
              <a:spcAft>
                <a:spcPts val="0"/>
              </a:spcAft>
              <a:buSzPts val="1600"/>
              <a:buNone/>
            </a:pPr>
            <a:r>
              <a:rPr lang="en-US" sz="2000">
                <a:latin typeface="Arial"/>
                <a:ea typeface="Arial"/>
                <a:cs typeface="Arial"/>
                <a:sym typeface="Arial"/>
              </a:rPr>
              <a:t>What are your next steps?</a:t>
            </a:r>
            <a:endParaRPr/>
          </a:p>
          <a:p>
            <a:pPr marL="0" lvl="0" indent="0" algn="l" rtl="0">
              <a:lnSpc>
                <a:spcPct val="90000"/>
              </a:lnSpc>
              <a:spcBef>
                <a:spcPts val="1000"/>
              </a:spcBef>
              <a:spcAft>
                <a:spcPts val="0"/>
              </a:spcAft>
              <a:buSzPts val="1440"/>
              <a:buNone/>
            </a:pPr>
            <a:r>
              <a:rPr lang="en-US"/>
              <a:t> </a:t>
            </a:r>
            <a:endParaRPr/>
          </a:p>
        </p:txBody>
      </p:sp>
      <p:pic>
        <p:nvPicPr>
          <p:cNvPr id="268" name="Google Shape;268;p8"/>
          <p:cNvPicPr preferRelativeResize="0"/>
          <p:nvPr/>
        </p:nvPicPr>
        <p:blipFill>
          <a:blip r:embed="rId3">
            <a:alphaModFix/>
          </a:blip>
          <a:stretch>
            <a:fillRect/>
          </a:stretch>
        </p:blipFill>
        <p:spPr>
          <a:xfrm>
            <a:off x="152400" y="3828123"/>
            <a:ext cx="2462646" cy="2877477"/>
          </a:xfrm>
          <a:prstGeom prst="rect">
            <a:avLst/>
          </a:prstGeom>
          <a:noFill/>
          <a:ln>
            <a:noFill/>
          </a:ln>
        </p:spPr>
      </p:pic>
      <p:pic>
        <p:nvPicPr>
          <p:cNvPr id="269" name="Google Shape;269;p8"/>
          <p:cNvPicPr preferRelativeResize="0"/>
          <p:nvPr/>
        </p:nvPicPr>
        <p:blipFill>
          <a:blip r:embed="rId4">
            <a:alphaModFix/>
          </a:blip>
          <a:stretch>
            <a:fillRect/>
          </a:stretch>
        </p:blipFill>
        <p:spPr>
          <a:xfrm>
            <a:off x="2767446" y="3828123"/>
            <a:ext cx="1986987" cy="2877477"/>
          </a:xfrm>
          <a:prstGeom prst="rect">
            <a:avLst/>
          </a:prstGeom>
          <a:noFill/>
          <a:ln>
            <a:noFill/>
          </a:ln>
        </p:spPr>
      </p:pic>
      <p:pic>
        <p:nvPicPr>
          <p:cNvPr id="270" name="Google Shape;270;p8"/>
          <p:cNvPicPr preferRelativeResize="0"/>
          <p:nvPr/>
        </p:nvPicPr>
        <p:blipFill>
          <a:blip r:embed="rId5">
            <a:alphaModFix/>
          </a:blip>
          <a:stretch>
            <a:fillRect/>
          </a:stretch>
        </p:blipFill>
        <p:spPr>
          <a:xfrm>
            <a:off x="4906833" y="3828123"/>
            <a:ext cx="2051766" cy="2877477"/>
          </a:xfrm>
          <a:prstGeom prst="rect">
            <a:avLst/>
          </a:prstGeom>
          <a:noFill/>
          <a:ln>
            <a:noFill/>
          </a:ln>
        </p:spPr>
      </p:pic>
      <p:pic>
        <p:nvPicPr>
          <p:cNvPr id="271" name="Google Shape;271;p8"/>
          <p:cNvPicPr preferRelativeResize="0"/>
          <p:nvPr/>
        </p:nvPicPr>
        <p:blipFill>
          <a:blip r:embed="rId6">
            <a:alphaModFix/>
          </a:blip>
          <a:stretch>
            <a:fillRect/>
          </a:stretch>
        </p:blipFill>
        <p:spPr>
          <a:xfrm>
            <a:off x="7110999" y="3828123"/>
            <a:ext cx="2565141" cy="2877477"/>
          </a:xfrm>
          <a:prstGeom prst="rect">
            <a:avLst/>
          </a:prstGeom>
          <a:noFill/>
          <a:ln>
            <a:noFill/>
          </a:ln>
        </p:spPr>
      </p:pic>
    </p:spTree>
    <p:extLst>
      <p:ext uri="{BB962C8B-B14F-4D97-AF65-F5344CB8AC3E}">
        <p14:creationId xmlns:p14="http://schemas.microsoft.com/office/powerpoint/2010/main" val="54770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
                                        <p:tgtEl>
                                          <p:spTgt spid="268"/>
                                        </p:tgtEl>
                                      </p:cBhvr>
                                    </p:animEffect>
                                  </p:childTnLst>
                                </p:cTn>
                              </p:par>
                              <p:par>
                                <p:cTn id="8" presetID="10" presetClass="entr" presetSubtype="0" fill="hold" nodeType="withEffect">
                                  <p:stCondLst>
                                    <p:cond delay="0"/>
                                  </p:stCondLst>
                                  <p:childTnLst>
                                    <p:set>
                                      <p:cBhvr>
                                        <p:cTn id="9" dur="1" fill="hold">
                                          <p:stCondLst>
                                            <p:cond delay="0"/>
                                          </p:stCondLst>
                                        </p:cTn>
                                        <p:tgtEl>
                                          <p:spTgt spid="269"/>
                                        </p:tgtEl>
                                        <p:attrNameLst>
                                          <p:attrName>style.visibility</p:attrName>
                                        </p:attrNameLst>
                                      </p:cBhvr>
                                      <p:to>
                                        <p:strVal val="visible"/>
                                      </p:to>
                                    </p:set>
                                    <p:animEffect transition="in" filter="fade">
                                      <p:cBhvr>
                                        <p:cTn id="10" dur="500"/>
                                        <p:tgtEl>
                                          <p:spTgt spid="269"/>
                                        </p:tgtEl>
                                      </p:cBhvr>
                                    </p:animEffect>
                                  </p:childTnLst>
                                </p:cTn>
                              </p:par>
                              <p:par>
                                <p:cTn id="11" presetID="10" presetClass="entr" presetSubtype="0" fill="hold" nodeType="withEffect">
                                  <p:stCondLst>
                                    <p:cond delay="0"/>
                                  </p:stCondLst>
                                  <p:childTnLst>
                                    <p:set>
                                      <p:cBhvr>
                                        <p:cTn id="12" dur="1" fill="hold">
                                          <p:stCondLst>
                                            <p:cond delay="0"/>
                                          </p:stCondLst>
                                        </p:cTn>
                                        <p:tgtEl>
                                          <p:spTgt spid="270"/>
                                        </p:tgtEl>
                                        <p:attrNameLst>
                                          <p:attrName>style.visibility</p:attrName>
                                        </p:attrNameLst>
                                      </p:cBhvr>
                                      <p:to>
                                        <p:strVal val="visible"/>
                                      </p:to>
                                    </p:set>
                                    <p:animEffect transition="in" filter="fade">
                                      <p:cBhvr>
                                        <p:cTn id="13" dur="500"/>
                                        <p:tgtEl>
                                          <p:spTgt spid="270"/>
                                        </p:tgtEl>
                                      </p:cBhvr>
                                    </p:animEffect>
                                  </p:childTnLst>
                                </p:cTn>
                              </p:par>
                              <p:par>
                                <p:cTn id="14" presetID="10" presetClass="entr" presetSubtype="0" fill="hold" nodeType="withEffect">
                                  <p:stCondLst>
                                    <p:cond delay="0"/>
                                  </p:stCondLst>
                                  <p:childTnLst>
                                    <p:set>
                                      <p:cBhvr>
                                        <p:cTn id="15" dur="1" fill="hold">
                                          <p:stCondLst>
                                            <p:cond delay="0"/>
                                          </p:stCondLst>
                                        </p:cTn>
                                        <p:tgtEl>
                                          <p:spTgt spid="271"/>
                                        </p:tgtEl>
                                        <p:attrNameLst>
                                          <p:attrName>style.visibility</p:attrName>
                                        </p:attrNameLst>
                                      </p:cBhvr>
                                      <p:to>
                                        <p:strVal val="visible"/>
                                      </p:to>
                                    </p:set>
                                    <p:animEffect transition="in" filter="fade">
                                      <p:cBhvr>
                                        <p:cTn id="16"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4D43B-FA6B-4E81-A455-8520E201E21C}"/>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Telehealth</a:t>
            </a:r>
          </a:p>
        </p:txBody>
      </p:sp>
      <p:sp>
        <p:nvSpPr>
          <p:cNvPr id="3" name="Content Placeholder 2">
            <a:extLst>
              <a:ext uri="{FF2B5EF4-FFF2-40B4-BE49-F238E27FC236}">
                <a16:creationId xmlns:a16="http://schemas.microsoft.com/office/drawing/2014/main" id="{7567C1C8-A063-49BA-9EE1-BE125D8C55DE}"/>
              </a:ext>
            </a:extLst>
          </p:cNvPr>
          <p:cNvSpPr>
            <a:spLocks noGrp="1"/>
          </p:cNvSpPr>
          <p:nvPr>
            <p:ph idx="1"/>
          </p:nvPr>
        </p:nvSpPr>
        <p:spPr>
          <a:xfrm>
            <a:off x="838200" y="1825624"/>
            <a:ext cx="10515600" cy="4183289"/>
          </a:xfrm>
        </p:spPr>
        <p:txBody>
          <a:bodyPr>
            <a:normAutofit fontScale="92500"/>
          </a:bodyPr>
          <a:lstStyle/>
          <a:p>
            <a:r>
              <a:rPr lang="en-US" sz="2200" dirty="0">
                <a:latin typeface="Arial" panose="020B0604020202020204" pitchFamily="34" charset="0"/>
                <a:cs typeface="Arial" panose="020B0604020202020204" pitchFamily="34" charset="0"/>
              </a:rPr>
              <a:t>“…the use of electronic information and telecommunication technologies to support long-distance clinical health care, patient and professional health-related education, public health, and health administration. Technologies include video conferencing, the internet, store-and-forward imaging, streaming media, and terrestrial and wireless communications.” </a:t>
            </a:r>
            <a:r>
              <a:rPr lang="en-US" sz="1700" dirty="0">
                <a:latin typeface="Arial" panose="020B0604020202020204" pitchFamily="34" charset="0"/>
                <a:cs typeface="Arial" panose="020B0604020202020204" pitchFamily="34" charset="0"/>
              </a:rPr>
              <a:t>Health Resources and Services Administration (HRSA) </a:t>
            </a:r>
          </a:p>
          <a:p>
            <a:r>
              <a:rPr lang="en-US" sz="2200" dirty="0">
                <a:latin typeface="Arial" panose="020B0604020202020204" pitchFamily="34" charset="0"/>
                <a:cs typeface="Arial" panose="020B0604020202020204" pitchFamily="34" charset="0"/>
              </a:rPr>
              <a:t>Telehealth or teletherapy, is where the clinician and the client are physically located in two different locations, and virtual services are provided remotely using technology via the Internet. </a:t>
            </a:r>
            <a:r>
              <a:rPr lang="en-US" sz="1700" dirty="0">
                <a:latin typeface="Arial" panose="020B0604020202020204" pitchFamily="34" charset="0"/>
                <a:cs typeface="Arial" panose="020B0604020202020204" pitchFamily="34" charset="0"/>
              </a:rPr>
              <a:t>National Association of School Psychologists (NASP)</a:t>
            </a:r>
          </a:p>
          <a:p>
            <a:r>
              <a:rPr lang="en-US" sz="2200" dirty="0">
                <a:latin typeface="Arial" panose="020B0604020202020204" pitchFamily="34" charset="0"/>
                <a:cs typeface="Arial" panose="020B0604020202020204" pitchFamily="34" charset="0"/>
              </a:rPr>
              <a:t>Minor confidentiality rights and restrictions.</a:t>
            </a:r>
          </a:p>
          <a:p>
            <a:r>
              <a:rPr lang="en-US" sz="2200" dirty="0">
                <a:latin typeface="Arial" panose="020B0604020202020204" pitchFamily="34" charset="0"/>
                <a:cs typeface="Arial" panose="020B0604020202020204" pitchFamily="34" charset="0"/>
              </a:rPr>
              <a:t>Parent/student consent forms needed for on-going counseling services </a:t>
            </a:r>
            <a:r>
              <a:rPr lang="en-US" sz="2200" u="sng" dirty="0">
                <a:latin typeface="Arial" panose="020B0604020202020204" pitchFamily="34" charset="0"/>
                <a:cs typeface="Arial" panose="020B0604020202020204" pitchFamily="34" charset="0"/>
              </a:rPr>
              <a:t>not check-ins</a:t>
            </a:r>
            <a:r>
              <a:rPr lang="en-US" sz="2200" dirty="0">
                <a:latin typeface="Arial" panose="020B0604020202020204" pitchFamily="34" charset="0"/>
                <a:cs typeface="Arial" panose="020B0604020202020204" pitchFamily="34" charset="0"/>
              </a:rPr>
              <a:t>.</a:t>
            </a:r>
          </a:p>
          <a:p>
            <a:r>
              <a:rPr lang="en-US" sz="2200" dirty="0">
                <a:latin typeface="Arial" panose="020B0604020202020204" pitchFamily="34" charset="0"/>
                <a:cs typeface="Arial" panose="020B0604020202020204" pitchFamily="34" charset="0"/>
              </a:rPr>
              <a:t>HIPAA vs FERPA &amp; LEA technology platforms.</a:t>
            </a:r>
          </a:p>
          <a:p>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C0B9D50-932F-4CC5-BD6D-6991A51FEE75}"/>
              </a:ext>
            </a:extLst>
          </p:cNvPr>
          <p:cNvSpPr txBox="1"/>
          <p:nvPr/>
        </p:nvSpPr>
        <p:spPr>
          <a:xfrm>
            <a:off x="983177" y="6076903"/>
            <a:ext cx="10225645" cy="600164"/>
          </a:xfrm>
          <a:prstGeom prst="rect">
            <a:avLst/>
          </a:prstGeom>
          <a:noFill/>
        </p:spPr>
        <p:txBody>
          <a:bodyPr wrap="square" rtlCol="0">
            <a:spAutoFit/>
          </a:bodyPr>
          <a:lstStyle/>
          <a:p>
            <a:r>
              <a:rPr lang="en-US" sz="1100" dirty="0"/>
              <a:t>Health Resources and Services Administration (HRSA) </a:t>
            </a:r>
            <a:r>
              <a:rPr lang="en-US" sz="1100" dirty="0">
                <a:hlinkClick r:id="rId3"/>
              </a:rPr>
              <a:t>https://www.hrsa.gov/rural-health/telehealth</a:t>
            </a:r>
            <a:endParaRPr lang="en-US" sz="1100" dirty="0"/>
          </a:p>
          <a:p>
            <a:endParaRPr lang="en-US" sz="1100" dirty="0"/>
          </a:p>
          <a:p>
            <a:r>
              <a:rPr lang="en-US" sz="1100" dirty="0"/>
              <a:t>National Association of School Psychologists. (2017). </a:t>
            </a:r>
            <a:r>
              <a:rPr lang="en-US" sz="1100" i="1" dirty="0"/>
              <a:t>Guidance for delivery of school psychological telehealth [Brief].</a:t>
            </a:r>
            <a:r>
              <a:rPr lang="en-US" sz="1100" dirty="0"/>
              <a:t> Bethesda, MD: National Association of School Psychologists.</a:t>
            </a:r>
          </a:p>
        </p:txBody>
      </p:sp>
      <p:pic>
        <p:nvPicPr>
          <p:cNvPr id="5" name="Picture 4">
            <a:extLst>
              <a:ext uri="{FF2B5EF4-FFF2-40B4-BE49-F238E27FC236}">
                <a16:creationId xmlns:a16="http://schemas.microsoft.com/office/drawing/2014/main" id="{E9F36386-0067-42E3-8967-5A586178336D}"/>
              </a:ext>
            </a:extLst>
          </p:cNvPr>
          <p:cNvPicPr>
            <a:picLocks noChangeAspect="1"/>
          </p:cNvPicPr>
          <p:nvPr/>
        </p:nvPicPr>
        <p:blipFill>
          <a:blip r:embed="rId4"/>
          <a:stretch>
            <a:fillRect/>
          </a:stretch>
        </p:blipFill>
        <p:spPr>
          <a:xfrm>
            <a:off x="5061255" y="180933"/>
            <a:ext cx="2069487" cy="1511840"/>
          </a:xfrm>
          <a:prstGeom prst="rect">
            <a:avLst/>
          </a:prstGeom>
        </p:spPr>
      </p:pic>
    </p:spTree>
    <p:extLst>
      <p:ext uri="{BB962C8B-B14F-4D97-AF65-F5344CB8AC3E}">
        <p14:creationId xmlns:p14="http://schemas.microsoft.com/office/powerpoint/2010/main" val="2027172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75AD0C-7F9F-4B70-8882-C54A83CDA170}"/>
              </a:ext>
            </a:extLst>
          </p:cNvPr>
          <p:cNvPicPr>
            <a:picLocks noChangeAspect="1"/>
          </p:cNvPicPr>
          <p:nvPr/>
        </p:nvPicPr>
        <p:blipFill>
          <a:blip r:embed="rId3"/>
          <a:stretch>
            <a:fillRect/>
          </a:stretch>
        </p:blipFill>
        <p:spPr>
          <a:xfrm>
            <a:off x="455470" y="0"/>
            <a:ext cx="9036623" cy="6858000"/>
          </a:xfrm>
          <a:prstGeom prst="rect">
            <a:avLst/>
          </a:prstGeom>
        </p:spPr>
      </p:pic>
    </p:spTree>
    <p:extLst>
      <p:ext uri="{BB962C8B-B14F-4D97-AF65-F5344CB8AC3E}">
        <p14:creationId xmlns:p14="http://schemas.microsoft.com/office/powerpoint/2010/main" val="347388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8E0F-4E5B-4909-88A0-7F91EE9B42F6}"/>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Terms and legal protection differences</a:t>
            </a:r>
          </a:p>
        </p:txBody>
      </p:sp>
      <p:sp>
        <p:nvSpPr>
          <p:cNvPr id="3" name="Text Placeholder 2">
            <a:extLst>
              <a:ext uri="{FF2B5EF4-FFF2-40B4-BE49-F238E27FC236}">
                <a16:creationId xmlns:a16="http://schemas.microsoft.com/office/drawing/2014/main" id="{A7D2D3DB-A0AC-42B3-8ABE-60B63D9DED16}"/>
              </a:ext>
            </a:extLst>
          </p:cNvPr>
          <p:cNvSpPr>
            <a:spLocks noGrp="1"/>
          </p:cNvSpPr>
          <p:nvPr>
            <p:ph type="body" idx="1"/>
          </p:nvPr>
        </p:nvSpPr>
        <p:spPr>
          <a:xfrm>
            <a:off x="675744" y="1642269"/>
            <a:ext cx="4185623" cy="576262"/>
          </a:xfrm>
        </p:spPr>
        <p:txBody>
          <a:bodyPr/>
          <a:lstStyle/>
          <a:p>
            <a:pPr algn="ctr"/>
            <a:r>
              <a:rPr lang="en-US" u="sng" dirty="0">
                <a:latin typeface="Arial" panose="020B0604020202020204" pitchFamily="34" charset="0"/>
                <a:cs typeface="Arial" panose="020B0604020202020204" pitchFamily="34" charset="0"/>
              </a:rPr>
              <a:t>HIPAA</a:t>
            </a:r>
          </a:p>
        </p:txBody>
      </p:sp>
      <p:sp>
        <p:nvSpPr>
          <p:cNvPr id="4" name="Content Placeholder 3">
            <a:extLst>
              <a:ext uri="{FF2B5EF4-FFF2-40B4-BE49-F238E27FC236}">
                <a16:creationId xmlns:a16="http://schemas.microsoft.com/office/drawing/2014/main" id="{0D05E9F4-C0B2-4F1C-9AC4-B60F27E2F61B}"/>
              </a:ext>
            </a:extLst>
          </p:cNvPr>
          <p:cNvSpPr>
            <a:spLocks noGrp="1"/>
          </p:cNvSpPr>
          <p:nvPr>
            <p:ph sz="half" idx="2"/>
          </p:nvPr>
        </p:nvSpPr>
        <p:spPr>
          <a:xfrm>
            <a:off x="675744" y="2315419"/>
            <a:ext cx="4185623" cy="3942524"/>
          </a:xfrm>
        </p:spPr>
        <p:txBody>
          <a:bodyPr>
            <a:normAutofit fontScale="92500" lnSpcReduction="10000"/>
          </a:bodyPr>
          <a:lstStyle/>
          <a:p>
            <a:r>
              <a:rPr lang="en-US" dirty="0">
                <a:latin typeface="Arial" panose="020B0604020202020204" pitchFamily="34" charset="0"/>
                <a:cs typeface="Arial" panose="020B0604020202020204" pitchFamily="34" charset="0"/>
              </a:rPr>
              <a:t>Telehealth</a:t>
            </a:r>
          </a:p>
          <a:p>
            <a:r>
              <a:rPr lang="en-US" dirty="0">
                <a:latin typeface="Arial" panose="020B0604020202020204" pitchFamily="34" charset="0"/>
                <a:cs typeface="Arial" panose="020B0604020202020204" pitchFamily="34" charset="0"/>
              </a:rPr>
              <a:t>Licensed (Board of Behavioral Sciences) </a:t>
            </a:r>
          </a:p>
          <a:p>
            <a:r>
              <a:rPr lang="en-US" dirty="0">
                <a:latin typeface="Arial" panose="020B0604020202020204" pitchFamily="34" charset="0"/>
                <a:cs typeface="Arial" panose="020B0604020202020204" pitchFamily="34" charset="0"/>
              </a:rPr>
              <a:t>Private practice contractor</a:t>
            </a:r>
          </a:p>
          <a:p>
            <a:r>
              <a:rPr lang="en-US" dirty="0">
                <a:latin typeface="Arial" panose="020B0604020202020204" pitchFamily="34" charset="0"/>
                <a:cs typeface="Arial" panose="020B0604020202020204" pitchFamily="34" charset="0"/>
              </a:rPr>
              <a:t>Dept of Health Care Services (</a:t>
            </a:r>
            <a:r>
              <a:rPr lang="en-US" dirty="0" err="1">
                <a:latin typeface="Arial" panose="020B0604020202020204" pitchFamily="34" charset="0"/>
                <a:cs typeface="Arial" panose="020B0604020202020204" pitchFamily="34" charset="0"/>
              </a:rPr>
              <a:t>MediCal</a:t>
            </a:r>
            <a:r>
              <a:rPr lang="en-US" dirty="0">
                <a:latin typeface="Arial" panose="020B0604020202020204" pitchFamily="34" charset="0"/>
                <a:cs typeface="Arial" panose="020B0604020202020204" pitchFamily="34" charset="0"/>
              </a:rPr>
              <a:t> billing)</a:t>
            </a:r>
          </a:p>
          <a:p>
            <a:pPr lvl="1"/>
            <a:r>
              <a:rPr lang="en-US" dirty="0">
                <a:latin typeface="Arial" panose="020B0604020202020204" pitchFamily="34" charset="0"/>
                <a:cs typeface="Arial" panose="020B0604020202020204" pitchFamily="34" charset="0"/>
              </a:rPr>
              <a:t>Defines telehealth, providers, services, types of communications, protections</a:t>
            </a:r>
          </a:p>
          <a:p>
            <a:r>
              <a:rPr lang="en-US" dirty="0">
                <a:latin typeface="Arial" panose="020B0604020202020204" pitchFamily="34" charset="0"/>
                <a:cs typeface="Arial" panose="020B0604020202020204" pitchFamily="34" charset="0"/>
              </a:rPr>
              <a:t>Caregiver informed consent for youth</a:t>
            </a:r>
          </a:p>
          <a:p>
            <a:r>
              <a:rPr lang="en-US" sz="1300" dirty="0">
                <a:latin typeface="Arial" panose="020B0604020202020204" pitchFamily="34" charset="0"/>
                <a:cs typeface="Arial" panose="020B0604020202020204" pitchFamily="34" charset="0"/>
              </a:rPr>
              <a:t>16 CCR § 1815.5§ 1815.5. Standards of Practice for Telehealth</a:t>
            </a:r>
          </a:p>
          <a:p>
            <a:endParaRPr lang="en-US" dirty="0"/>
          </a:p>
          <a:p>
            <a:endParaRPr lang="en-US" dirty="0"/>
          </a:p>
        </p:txBody>
      </p:sp>
      <p:sp>
        <p:nvSpPr>
          <p:cNvPr id="5" name="Text Placeholder 4">
            <a:extLst>
              <a:ext uri="{FF2B5EF4-FFF2-40B4-BE49-F238E27FC236}">
                <a16:creationId xmlns:a16="http://schemas.microsoft.com/office/drawing/2014/main" id="{0351BEF2-2291-4483-9342-1841F6C156C8}"/>
              </a:ext>
            </a:extLst>
          </p:cNvPr>
          <p:cNvSpPr>
            <a:spLocks noGrp="1"/>
          </p:cNvSpPr>
          <p:nvPr>
            <p:ph type="body" sz="quarter" idx="3"/>
          </p:nvPr>
        </p:nvSpPr>
        <p:spPr>
          <a:xfrm>
            <a:off x="5088383" y="1642269"/>
            <a:ext cx="4185618" cy="576262"/>
          </a:xfrm>
        </p:spPr>
        <p:txBody>
          <a:bodyPr/>
          <a:lstStyle/>
          <a:p>
            <a:pPr algn="ctr"/>
            <a:r>
              <a:rPr lang="en-US" u="sng" dirty="0">
                <a:latin typeface="Arial" panose="020B0604020202020204" pitchFamily="34" charset="0"/>
                <a:cs typeface="Arial" panose="020B0604020202020204" pitchFamily="34" charset="0"/>
              </a:rPr>
              <a:t>FERPA</a:t>
            </a:r>
          </a:p>
        </p:txBody>
      </p:sp>
      <p:sp>
        <p:nvSpPr>
          <p:cNvPr id="6" name="Content Placeholder 5">
            <a:extLst>
              <a:ext uri="{FF2B5EF4-FFF2-40B4-BE49-F238E27FC236}">
                <a16:creationId xmlns:a16="http://schemas.microsoft.com/office/drawing/2014/main" id="{0AF679E7-5368-4D3B-ADC8-1F955EFB74E2}"/>
              </a:ext>
            </a:extLst>
          </p:cNvPr>
          <p:cNvSpPr>
            <a:spLocks noGrp="1"/>
          </p:cNvSpPr>
          <p:nvPr>
            <p:ph sz="quarter" idx="4"/>
          </p:nvPr>
        </p:nvSpPr>
        <p:spPr>
          <a:xfrm>
            <a:off x="5088383" y="2315419"/>
            <a:ext cx="4185617" cy="3942524"/>
          </a:xfrm>
        </p:spPr>
        <p:txBody>
          <a:bodyPr>
            <a:normAutofit fontScale="92500" lnSpcReduction="10000"/>
          </a:bodyPr>
          <a:lstStyle/>
          <a:p>
            <a:r>
              <a:rPr lang="en-US" dirty="0">
                <a:latin typeface="Arial" panose="020B0604020202020204" pitchFamily="34" charset="0"/>
                <a:cs typeface="Arial" panose="020B0604020202020204" pitchFamily="34" charset="0"/>
              </a:rPr>
              <a:t>Examples. Virtual/Remote Counseling, Psycho-educational Counseling……</a:t>
            </a:r>
          </a:p>
          <a:p>
            <a:r>
              <a:rPr lang="en-US" dirty="0">
                <a:latin typeface="Arial" panose="020B0604020202020204" pitchFamily="34" charset="0"/>
                <a:cs typeface="Arial" panose="020B0604020202020204" pitchFamily="34" charset="0"/>
              </a:rPr>
              <a:t>CTC Credentialed</a:t>
            </a:r>
          </a:p>
          <a:p>
            <a:r>
              <a:rPr lang="en-US" dirty="0">
                <a:latin typeface="Arial" panose="020B0604020202020204" pitchFamily="34" charset="0"/>
                <a:cs typeface="Arial" panose="020B0604020202020204" pitchFamily="34" charset="0"/>
              </a:rPr>
              <a:t>Licensed staff employed by LEA</a:t>
            </a:r>
          </a:p>
          <a:p>
            <a:r>
              <a:rPr lang="en-US" dirty="0">
                <a:latin typeface="Arial" panose="020B0604020202020204" pitchFamily="34" charset="0"/>
                <a:cs typeface="Arial" panose="020B0604020202020204" pitchFamily="34" charset="0"/>
              </a:rPr>
              <a:t>Dept of Health Care Services (</a:t>
            </a:r>
            <a:r>
              <a:rPr lang="en-US" dirty="0" err="1">
                <a:latin typeface="Arial" panose="020B0604020202020204" pitchFamily="34" charset="0"/>
                <a:cs typeface="Arial" panose="020B0604020202020204" pitchFamily="34" charset="0"/>
              </a:rPr>
              <a:t>MediCal</a:t>
            </a:r>
            <a:r>
              <a:rPr lang="en-US" dirty="0">
                <a:latin typeface="Arial" panose="020B0604020202020204" pitchFamily="34" charset="0"/>
                <a:cs typeface="Arial" panose="020B0604020202020204" pitchFamily="34" charset="0"/>
              </a:rPr>
              <a:t> billing for IDEA students)</a:t>
            </a:r>
          </a:p>
          <a:p>
            <a:r>
              <a:rPr lang="en-US" dirty="0">
                <a:latin typeface="Arial" panose="020B0604020202020204" pitchFamily="34" charset="0"/>
                <a:cs typeface="Arial" panose="020B0604020202020204" pitchFamily="34" charset="0"/>
              </a:rPr>
              <a:t>Caregiver informed consent for youth</a:t>
            </a:r>
          </a:p>
          <a:p>
            <a:r>
              <a:rPr lang="en-US" dirty="0">
                <a:latin typeface="Arial" panose="020B0604020202020204" pitchFamily="34" charset="0"/>
                <a:cs typeface="Arial" panose="020B0604020202020204" pitchFamily="34" charset="0"/>
              </a:rPr>
              <a:t>Federal law, U.S. Department of Education, protects student educational records</a:t>
            </a:r>
          </a:p>
          <a:p>
            <a:r>
              <a:rPr lang="en-US" sz="1300" dirty="0">
                <a:latin typeface="Arial" panose="020B0604020202020204" pitchFamily="34" charset="0"/>
                <a:cs typeface="Arial" panose="020B0604020202020204" pitchFamily="34" charset="0"/>
              </a:rPr>
              <a:t>AB 2315 (Quirk-Silva) 2018: CA Educ Code § 49429 (2019) </a:t>
            </a:r>
            <a:r>
              <a:rPr lang="en-US" sz="1300" b="1" dirty="0">
                <a:latin typeface="Arial" panose="020B0604020202020204" pitchFamily="34" charset="0"/>
                <a:cs typeface="Arial" panose="020B0604020202020204" pitchFamily="34" charset="0"/>
              </a:rPr>
              <a:t>NOT FUNDED</a:t>
            </a:r>
            <a:r>
              <a:rPr lang="en-US" sz="1300" dirty="0">
                <a:latin typeface="Arial" panose="020B0604020202020204" pitchFamily="34" charset="0"/>
                <a:cs typeface="Arial" panose="020B0604020202020204" pitchFamily="34" charset="0"/>
              </a:rPr>
              <a:t>… The Children’s Partnership state budget request 2020-2021</a:t>
            </a:r>
          </a:p>
          <a:p>
            <a:endParaRPr lang="en-US" dirty="0"/>
          </a:p>
        </p:txBody>
      </p:sp>
    </p:spTree>
    <p:extLst>
      <p:ext uri="{BB962C8B-B14F-4D97-AF65-F5344CB8AC3E}">
        <p14:creationId xmlns:p14="http://schemas.microsoft.com/office/powerpoint/2010/main" val="266424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69B4-6233-4FA6-9D0E-CC3AD7025F4C}"/>
              </a:ext>
            </a:extLst>
          </p:cNvPr>
          <p:cNvSpPr>
            <a:spLocks noGrp="1"/>
          </p:cNvSpPr>
          <p:nvPr>
            <p:ph type="title"/>
          </p:nvPr>
        </p:nvSpPr>
        <p:spPr>
          <a:xfrm>
            <a:off x="838200" y="343564"/>
            <a:ext cx="10515600" cy="997068"/>
          </a:xfrm>
        </p:spPr>
        <p:txBody>
          <a:bodyPr/>
          <a:lstStyle/>
          <a:p>
            <a:r>
              <a:rPr lang="en-US" sz="4000" b="1" dirty="0">
                <a:solidFill>
                  <a:prstClr val="black"/>
                </a:solidFill>
                <a:latin typeface="Arial" panose="020B0604020202020204" pitchFamily="34" charset="0"/>
                <a:cs typeface="Arial" panose="020B0604020202020204" pitchFamily="34" charset="0"/>
              </a:rPr>
              <a:t>Checklist for School Telehealth Services</a:t>
            </a:r>
            <a:endParaRPr lang="en-US" dirty="0"/>
          </a:p>
        </p:txBody>
      </p:sp>
      <p:sp>
        <p:nvSpPr>
          <p:cNvPr id="3" name="Content Placeholder 2">
            <a:extLst>
              <a:ext uri="{FF2B5EF4-FFF2-40B4-BE49-F238E27FC236}">
                <a16:creationId xmlns:a16="http://schemas.microsoft.com/office/drawing/2014/main" id="{90E2C558-7F59-4026-B740-D23FB1318B8E}"/>
              </a:ext>
            </a:extLst>
          </p:cNvPr>
          <p:cNvSpPr>
            <a:spLocks noGrp="1"/>
          </p:cNvSpPr>
          <p:nvPr>
            <p:ph idx="1"/>
          </p:nvPr>
        </p:nvSpPr>
        <p:spPr>
          <a:xfrm>
            <a:off x="956863" y="1205378"/>
            <a:ext cx="8383631" cy="5287497"/>
          </a:xfrm>
        </p:spPr>
        <p:txBody>
          <a:bodyPr>
            <a:normAutofit fontScale="85000" lnSpcReduction="10000"/>
          </a:bodyPr>
          <a:lstStyle/>
          <a:p>
            <a:pPr marL="0" indent="0">
              <a:buNone/>
            </a:pPr>
            <a:r>
              <a:rPr lang="en-US" sz="2400" dirty="0">
                <a:latin typeface="Arial" panose="020B0604020202020204" pitchFamily="34" charset="0"/>
                <a:cs typeface="Arial" panose="020B0604020202020204" pitchFamily="34" charset="0"/>
              </a:rPr>
              <a:t>Are Telehealth services appropriate for your student(s)?</a:t>
            </a:r>
          </a:p>
          <a:p>
            <a:pPr lvl="1"/>
            <a:r>
              <a:rPr lang="en-US" sz="1900" dirty="0">
                <a:latin typeface="Arial" panose="020B0604020202020204" pitchFamily="34" charset="0"/>
                <a:cs typeface="Arial" panose="020B0604020202020204" pitchFamily="34" charset="0"/>
              </a:rPr>
              <a:t>Student(s) capable of engaging in telehealth (e.g. developmental level, cognitive ability, verbal skills, and psychosocial situation)?</a:t>
            </a:r>
          </a:p>
          <a:p>
            <a:pPr lvl="1"/>
            <a:r>
              <a:rPr lang="en-US" sz="1900" dirty="0">
                <a:latin typeface="Arial" panose="020B0604020202020204" pitchFamily="34" charset="0"/>
                <a:cs typeface="Arial" panose="020B0604020202020204" pitchFamily="34" charset="0"/>
              </a:rPr>
              <a:t>Does the student have a landline or technology resources for a video-conference?</a:t>
            </a:r>
          </a:p>
          <a:p>
            <a:pPr lvl="1"/>
            <a:r>
              <a:rPr lang="en-US" sz="1900" dirty="0">
                <a:latin typeface="Arial" panose="020B0604020202020204" pitchFamily="34" charset="0"/>
                <a:cs typeface="Arial" panose="020B0604020202020204" pitchFamily="34" charset="0"/>
              </a:rPr>
              <a:t>Does the student have the physical space for a private and confidential session?</a:t>
            </a:r>
          </a:p>
          <a:p>
            <a:pPr lvl="1"/>
            <a:r>
              <a:rPr lang="en-US" sz="1900" dirty="0">
                <a:latin typeface="Arial" panose="020B0604020202020204" pitchFamily="34" charset="0"/>
                <a:cs typeface="Arial" panose="020B0604020202020204" pitchFamily="34" charset="0"/>
              </a:rPr>
              <a:t>Will the student be seen individually or in a group? If group, what kind? Watch Kim Breen’s video “Leading and Learning Remotely” for running a remote group.</a:t>
            </a:r>
          </a:p>
          <a:p>
            <a:pPr marL="0" indent="0">
              <a:buNone/>
            </a:pPr>
            <a:r>
              <a:rPr lang="en-US" sz="2400" dirty="0">
                <a:latin typeface="Arial" panose="020B0604020202020204" pitchFamily="34" charset="0"/>
                <a:cs typeface="Arial" panose="020B0604020202020204" pitchFamily="34" charset="0"/>
              </a:rPr>
              <a:t>Technology</a:t>
            </a:r>
          </a:p>
          <a:p>
            <a:pPr lvl="1"/>
            <a:r>
              <a:rPr lang="en-US" sz="1900" dirty="0">
                <a:latin typeface="Arial" panose="020B0604020202020204" pitchFamily="34" charset="0"/>
                <a:cs typeface="Arial" panose="020B0604020202020204" pitchFamily="34" charset="0"/>
              </a:rPr>
              <a:t>Is your LEA supportive of telehealth? Landline or virtual? </a:t>
            </a:r>
          </a:p>
          <a:p>
            <a:pPr lvl="1"/>
            <a:r>
              <a:rPr lang="en-US" sz="1900" dirty="0">
                <a:latin typeface="Arial" panose="020B0604020202020204" pitchFamily="34" charset="0"/>
                <a:cs typeface="Arial" panose="020B0604020202020204" pitchFamily="34" charset="0"/>
              </a:rPr>
              <a:t>Does your LEA offer trainings on the technology platform? Do you feel confident using that platform? </a:t>
            </a:r>
          </a:p>
          <a:p>
            <a:pPr lvl="1"/>
            <a:r>
              <a:rPr lang="en-US" sz="1900" dirty="0">
                <a:latin typeface="Arial" panose="020B0604020202020204" pitchFamily="34" charset="0"/>
                <a:cs typeface="Arial" panose="020B0604020202020204" pitchFamily="34" charset="0"/>
              </a:rPr>
              <a:t>Is the LEA’s technology platform FERPA compliant? HIPAA compliant if appropriate?</a:t>
            </a:r>
          </a:p>
          <a:p>
            <a:pPr lvl="1"/>
            <a:r>
              <a:rPr lang="en-US" sz="1900" dirty="0">
                <a:latin typeface="Arial" panose="020B0604020202020204" pitchFamily="34" charset="0"/>
                <a:cs typeface="Arial" panose="020B0604020202020204" pitchFamily="34" charset="0"/>
              </a:rPr>
              <a:t>Does your student know how to login and use the technology? Be prepared to teach and review the appropriate technology involved in the session/group.</a:t>
            </a:r>
          </a:p>
        </p:txBody>
      </p:sp>
      <p:pic>
        <p:nvPicPr>
          <p:cNvPr id="4" name="Picture 3">
            <a:extLst>
              <a:ext uri="{FF2B5EF4-FFF2-40B4-BE49-F238E27FC236}">
                <a16:creationId xmlns:a16="http://schemas.microsoft.com/office/drawing/2014/main" id="{2E84D75D-A129-4CDD-B34F-144EFDA6D0C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7903" y="1123676"/>
            <a:ext cx="473935" cy="485310"/>
          </a:xfrm>
          <a:prstGeom prst="rect">
            <a:avLst/>
          </a:prstGeom>
        </p:spPr>
      </p:pic>
      <p:pic>
        <p:nvPicPr>
          <p:cNvPr id="7" name="Picture 6">
            <a:extLst>
              <a:ext uri="{FF2B5EF4-FFF2-40B4-BE49-F238E27FC236}">
                <a16:creationId xmlns:a16="http://schemas.microsoft.com/office/drawing/2014/main" id="{B1021498-2ACF-4FDF-BFAB-7FF44C694A5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7903" y="3363816"/>
            <a:ext cx="473935" cy="485310"/>
          </a:xfrm>
          <a:prstGeom prst="rect">
            <a:avLst/>
          </a:prstGeom>
        </p:spPr>
      </p:pic>
      <p:sp>
        <p:nvSpPr>
          <p:cNvPr id="9" name="TextBox 8">
            <a:extLst>
              <a:ext uri="{FF2B5EF4-FFF2-40B4-BE49-F238E27FC236}">
                <a16:creationId xmlns:a16="http://schemas.microsoft.com/office/drawing/2014/main" id="{4D74D563-4B35-4850-BDC1-E7413964E9A8}"/>
              </a:ext>
            </a:extLst>
          </p:cNvPr>
          <p:cNvSpPr txBox="1"/>
          <p:nvPr/>
        </p:nvSpPr>
        <p:spPr>
          <a:xfrm>
            <a:off x="1101838" y="5974413"/>
            <a:ext cx="9946691" cy="600164"/>
          </a:xfrm>
          <a:prstGeom prst="rect">
            <a:avLst/>
          </a:prstGeom>
          <a:noFill/>
        </p:spPr>
        <p:txBody>
          <a:bodyPr wrap="square" rtlCol="0">
            <a:spAutoFit/>
          </a:bodyPr>
          <a:lstStyle/>
          <a:p>
            <a:endParaRPr lang="en-US" sz="1100" dirty="0"/>
          </a:p>
          <a:p>
            <a:r>
              <a:rPr lang="en-US" sz="1100" dirty="0"/>
              <a:t>Coats, S.K., </a:t>
            </a:r>
            <a:r>
              <a:rPr lang="en-US" sz="1100" dirty="0" err="1"/>
              <a:t>Sopp</a:t>
            </a:r>
            <a:r>
              <a:rPr lang="en-US" sz="1100" dirty="0"/>
              <a:t>, T.J. (2020). </a:t>
            </a:r>
            <a:r>
              <a:rPr lang="en-US" sz="1100" i="1" dirty="0"/>
              <a:t>Technology checklist for school telehealth services</a:t>
            </a:r>
            <a:r>
              <a:rPr lang="en-US" sz="1100" dirty="0"/>
              <a:t>. Endorsed by the California Association of School Psychologists Executive Committee, April 2020.</a:t>
            </a:r>
          </a:p>
        </p:txBody>
      </p:sp>
      <p:pic>
        <p:nvPicPr>
          <p:cNvPr id="10" name="Picture 9">
            <a:extLst>
              <a:ext uri="{FF2B5EF4-FFF2-40B4-BE49-F238E27FC236}">
                <a16:creationId xmlns:a16="http://schemas.microsoft.com/office/drawing/2014/main" id="{EF777DE8-53DE-4432-BC17-80D7B8BF2094}"/>
              </a:ext>
            </a:extLst>
          </p:cNvPr>
          <p:cNvPicPr>
            <a:picLocks noChangeAspect="1"/>
          </p:cNvPicPr>
          <p:nvPr/>
        </p:nvPicPr>
        <p:blipFill>
          <a:blip r:embed="rId5"/>
          <a:stretch>
            <a:fillRect/>
          </a:stretch>
        </p:blipFill>
        <p:spPr>
          <a:xfrm>
            <a:off x="9459157" y="1123676"/>
            <a:ext cx="2395691" cy="30506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790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69B4-6233-4FA6-9D0E-CC3AD7025F4C}"/>
              </a:ext>
            </a:extLst>
          </p:cNvPr>
          <p:cNvSpPr>
            <a:spLocks noGrp="1"/>
          </p:cNvSpPr>
          <p:nvPr>
            <p:ph type="title"/>
          </p:nvPr>
        </p:nvSpPr>
        <p:spPr>
          <a:xfrm>
            <a:off x="838200" y="343564"/>
            <a:ext cx="10515600" cy="997068"/>
          </a:xfrm>
        </p:spPr>
        <p:txBody>
          <a:bodyPr/>
          <a:lstStyle/>
          <a:p>
            <a:r>
              <a:rPr lang="en-US" sz="4000" b="1" dirty="0">
                <a:solidFill>
                  <a:prstClr val="black"/>
                </a:solidFill>
                <a:latin typeface="Arial" panose="020B0604020202020204" pitchFamily="34" charset="0"/>
                <a:cs typeface="Arial" panose="020B0604020202020204" pitchFamily="34" charset="0"/>
              </a:rPr>
              <a:t>Checklist for School Telehealth Services</a:t>
            </a:r>
            <a:endParaRPr lang="en-US" dirty="0"/>
          </a:p>
        </p:txBody>
      </p:sp>
      <p:sp>
        <p:nvSpPr>
          <p:cNvPr id="3" name="Content Placeholder 2">
            <a:extLst>
              <a:ext uri="{FF2B5EF4-FFF2-40B4-BE49-F238E27FC236}">
                <a16:creationId xmlns:a16="http://schemas.microsoft.com/office/drawing/2014/main" id="{90E2C558-7F59-4026-B740-D23FB1318B8E}"/>
              </a:ext>
            </a:extLst>
          </p:cNvPr>
          <p:cNvSpPr>
            <a:spLocks noGrp="1"/>
          </p:cNvSpPr>
          <p:nvPr>
            <p:ph idx="1"/>
          </p:nvPr>
        </p:nvSpPr>
        <p:spPr>
          <a:xfrm>
            <a:off x="956862" y="1205378"/>
            <a:ext cx="9883203" cy="5161617"/>
          </a:xfrm>
        </p:spPr>
        <p:txBody>
          <a:bodyPr>
            <a:normAutofit fontScale="92500" lnSpcReduction="10000"/>
          </a:bodyPr>
          <a:lstStyle/>
          <a:p>
            <a:pPr marL="0" indent="0">
              <a:buNone/>
            </a:pPr>
            <a:r>
              <a:rPr lang="en-US" sz="2400" dirty="0">
                <a:latin typeface="Arial" panose="020B0604020202020204" pitchFamily="34" charset="0"/>
                <a:cs typeface="Arial" panose="020B0604020202020204" pitchFamily="34" charset="0"/>
              </a:rPr>
              <a:t>Office</a:t>
            </a:r>
          </a:p>
          <a:p>
            <a:pPr lvl="1"/>
            <a:r>
              <a:rPr lang="en-US" sz="1900" dirty="0">
                <a:latin typeface="Arial" panose="020B0604020202020204" pitchFamily="34" charset="0"/>
                <a:cs typeface="Arial" panose="020B0604020202020204" pitchFamily="34" charset="0"/>
              </a:rPr>
              <a:t>To improve eye contact, position your device's camera so that it’s easy to look at the camera and the student on screen. Remove distractions in the background.</a:t>
            </a:r>
          </a:p>
          <a:p>
            <a:pPr lvl="1"/>
            <a:r>
              <a:rPr lang="en-US" sz="1900" dirty="0">
                <a:latin typeface="Arial" panose="020B0604020202020204" pitchFamily="34" charset="0"/>
                <a:cs typeface="Arial" panose="020B0604020202020204" pitchFamily="34" charset="0"/>
              </a:rPr>
              <a:t>Make sure the room is well lit with the light in front of you so your face isn’t shadowed.</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Pre-session</a:t>
            </a:r>
          </a:p>
          <a:p>
            <a:pPr lvl="1"/>
            <a:r>
              <a:rPr lang="en-US" sz="1900" dirty="0">
                <a:latin typeface="Arial" panose="020B0604020202020204" pitchFamily="34" charset="0"/>
                <a:cs typeface="Arial" panose="020B0604020202020204" pitchFamily="34" charset="0"/>
              </a:rPr>
              <a:t>Check-in? If on-going counseling…get informed consent with a telehealth comment.</a:t>
            </a:r>
          </a:p>
          <a:p>
            <a:pPr lvl="1"/>
            <a:r>
              <a:rPr lang="en-US" sz="1900" dirty="0">
                <a:latin typeface="Arial" panose="020B0604020202020204" pitchFamily="34" charset="0"/>
                <a:cs typeface="Arial" panose="020B0604020202020204" pitchFamily="34" charset="0"/>
              </a:rPr>
              <a:t>Does the LEA have a remote crisis plan? Hotline numbers, district supports, and resources (e.g. foodbanks, mental health agencies, DMH Psychiatric Mobile Response Team).</a:t>
            </a:r>
          </a:p>
          <a:p>
            <a:pPr lvl="1"/>
            <a:r>
              <a:rPr lang="en-US" sz="1900" dirty="0">
                <a:latin typeface="Arial" panose="020B0604020202020204" pitchFamily="34" charset="0"/>
                <a:cs typeface="Arial" panose="020B0604020202020204" pitchFamily="34" charset="0"/>
              </a:rPr>
              <a:t>Are you using a Google number or an email to contact you if needed?</a:t>
            </a:r>
          </a:p>
          <a:p>
            <a:pPr marL="0" indent="0">
              <a:buNone/>
            </a:pPr>
            <a:r>
              <a:rPr lang="en-US" sz="2400" dirty="0">
                <a:latin typeface="Arial" panose="020B0604020202020204" pitchFamily="34" charset="0"/>
                <a:cs typeface="Arial" panose="020B0604020202020204" pitchFamily="34" charset="0"/>
              </a:rPr>
              <a:t>Initial session</a:t>
            </a:r>
          </a:p>
          <a:p>
            <a:pPr lvl="1"/>
            <a:r>
              <a:rPr lang="en-US" sz="1900" dirty="0">
                <a:latin typeface="Arial" panose="020B0604020202020204" pitchFamily="34" charset="0"/>
                <a:cs typeface="Arial" panose="020B0604020202020204" pitchFamily="34" charset="0"/>
              </a:rPr>
              <a:t>Confirm student’s location and phone number. </a:t>
            </a:r>
          </a:p>
          <a:p>
            <a:pPr lvl="1"/>
            <a:r>
              <a:rPr lang="en-US" sz="1900" dirty="0">
                <a:latin typeface="Arial" panose="020B0604020202020204" pitchFamily="34" charset="0"/>
                <a:cs typeface="Arial" panose="020B0604020202020204" pitchFamily="34" charset="0"/>
              </a:rPr>
              <a:t>Review importance of privacy, confidentiality, and security.</a:t>
            </a:r>
          </a:p>
          <a:p>
            <a:pPr lvl="1"/>
            <a:r>
              <a:rPr lang="en-US" sz="1900" dirty="0">
                <a:latin typeface="Arial" panose="020B0604020202020204" pitchFamily="34" charset="0"/>
                <a:cs typeface="Arial" panose="020B0604020202020204" pitchFamily="34" charset="0"/>
              </a:rPr>
              <a:t>Be authentic and professional.</a:t>
            </a:r>
          </a:p>
        </p:txBody>
      </p:sp>
      <p:pic>
        <p:nvPicPr>
          <p:cNvPr id="4" name="Picture 3">
            <a:extLst>
              <a:ext uri="{FF2B5EF4-FFF2-40B4-BE49-F238E27FC236}">
                <a16:creationId xmlns:a16="http://schemas.microsoft.com/office/drawing/2014/main" id="{2E84D75D-A129-4CDD-B34F-144EFDA6D0C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9241" y="1075167"/>
            <a:ext cx="473935" cy="485310"/>
          </a:xfrm>
          <a:prstGeom prst="rect">
            <a:avLst/>
          </a:prstGeom>
        </p:spPr>
      </p:pic>
      <p:pic>
        <p:nvPicPr>
          <p:cNvPr id="5" name="Picture 4">
            <a:extLst>
              <a:ext uri="{FF2B5EF4-FFF2-40B4-BE49-F238E27FC236}">
                <a16:creationId xmlns:a16="http://schemas.microsoft.com/office/drawing/2014/main" id="{1A1AEBE1-D946-40A9-8002-44661BD4C11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1232" y="2672562"/>
            <a:ext cx="473935" cy="485310"/>
          </a:xfrm>
          <a:prstGeom prst="rect">
            <a:avLst/>
          </a:prstGeom>
        </p:spPr>
      </p:pic>
      <p:pic>
        <p:nvPicPr>
          <p:cNvPr id="8" name="Picture 7">
            <a:extLst>
              <a:ext uri="{FF2B5EF4-FFF2-40B4-BE49-F238E27FC236}">
                <a16:creationId xmlns:a16="http://schemas.microsoft.com/office/drawing/2014/main" id="{54BA8369-506D-415E-AFE9-C51DA31CC5A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8162" y="4709647"/>
            <a:ext cx="473935" cy="485310"/>
          </a:xfrm>
          <a:prstGeom prst="rect">
            <a:avLst/>
          </a:prstGeom>
        </p:spPr>
      </p:pic>
    </p:spTree>
    <p:extLst>
      <p:ext uri="{BB962C8B-B14F-4D97-AF65-F5344CB8AC3E}">
        <p14:creationId xmlns:p14="http://schemas.microsoft.com/office/powerpoint/2010/main" val="128577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600"/>
              <a:buFont typeface="Arial"/>
              <a:buNone/>
            </a:pPr>
            <a:r>
              <a:rPr lang="en-US" b="1">
                <a:solidFill>
                  <a:schemeClr val="dk1"/>
                </a:solidFill>
                <a:latin typeface="Arial"/>
                <a:ea typeface="Arial"/>
                <a:cs typeface="Arial"/>
                <a:sym typeface="Arial"/>
              </a:rPr>
              <a:t>The “Big Picture” Checklist:</a:t>
            </a:r>
            <a:endParaRPr/>
          </a:p>
        </p:txBody>
      </p:sp>
      <p:sp>
        <p:nvSpPr>
          <p:cNvPr id="170" name="Google Shape;170;p2"/>
          <p:cNvSpPr txBox="1">
            <a:spLocks noGrp="1"/>
          </p:cNvSpPr>
          <p:nvPr>
            <p:ph type="body" idx="1"/>
          </p:nvPr>
        </p:nvSpPr>
        <p:spPr>
          <a:xfrm>
            <a:off x="677334" y="1520042"/>
            <a:ext cx="9060432" cy="5035137"/>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1924"/>
              <a:buChar char="►"/>
            </a:pPr>
            <a:r>
              <a:rPr lang="en-US" sz="2405">
                <a:latin typeface="Arial"/>
                <a:ea typeface="Arial"/>
                <a:cs typeface="Arial"/>
                <a:sym typeface="Arial"/>
              </a:rPr>
              <a:t>Self-care</a:t>
            </a:r>
            <a:endParaRPr/>
          </a:p>
          <a:p>
            <a:pPr marL="742950" lvl="1" indent="-285750" algn="l" rtl="0">
              <a:lnSpc>
                <a:spcPct val="80000"/>
              </a:lnSpc>
              <a:spcBef>
                <a:spcPts val="1000"/>
              </a:spcBef>
              <a:spcAft>
                <a:spcPts val="0"/>
              </a:spcAft>
              <a:buSzPts val="1480"/>
              <a:buChar char="►"/>
            </a:pPr>
            <a:r>
              <a:rPr lang="en-US" sz="1850">
                <a:latin typeface="Arial"/>
                <a:ea typeface="Arial"/>
                <a:cs typeface="Arial"/>
                <a:sym typeface="Arial"/>
              </a:rPr>
              <a:t>Ensure that you are staying emotionally grounded</a:t>
            </a:r>
            <a:r>
              <a:rPr lang="en-US" sz="1850" i="1">
                <a:latin typeface="Arial"/>
                <a:ea typeface="Arial"/>
                <a:cs typeface="Arial"/>
                <a:sym typeface="Arial"/>
              </a:rPr>
              <a:t>. Try </a:t>
            </a:r>
            <a:r>
              <a:rPr lang="en-US" sz="1850">
                <a:latin typeface="Arial"/>
                <a:ea typeface="Arial"/>
                <a:cs typeface="Arial"/>
                <a:sym typeface="Arial"/>
              </a:rPr>
              <a:t>to maintain normal daily routines, find safe ways to continue social contact with trusted friends and family, keep up physical activity, practice healthy eating and sleeping routines. Keep accurately informed, but minimize watching the news.</a:t>
            </a:r>
            <a:endParaRPr sz="2035">
              <a:latin typeface="Arial"/>
              <a:ea typeface="Arial"/>
              <a:cs typeface="Arial"/>
              <a:sym typeface="Arial"/>
            </a:endParaRPr>
          </a:p>
          <a:p>
            <a:pPr marL="342900" lvl="0" indent="-342900" algn="l" rtl="0">
              <a:lnSpc>
                <a:spcPct val="80000"/>
              </a:lnSpc>
              <a:spcBef>
                <a:spcPts val="1000"/>
              </a:spcBef>
              <a:spcAft>
                <a:spcPts val="0"/>
              </a:spcAft>
              <a:buSzPts val="1924"/>
              <a:buChar char="►"/>
            </a:pPr>
            <a:r>
              <a:rPr lang="en-US" sz="2405">
                <a:latin typeface="Arial"/>
                <a:ea typeface="Arial"/>
                <a:cs typeface="Arial"/>
                <a:sym typeface="Arial"/>
              </a:rPr>
              <a:t>Support the school site personnel</a:t>
            </a:r>
            <a:endParaRPr/>
          </a:p>
          <a:p>
            <a:pPr marL="742950" lvl="1" indent="-285750" algn="l" rtl="0">
              <a:lnSpc>
                <a:spcPct val="80000"/>
              </a:lnSpc>
              <a:spcBef>
                <a:spcPts val="1000"/>
              </a:spcBef>
              <a:spcAft>
                <a:spcPts val="0"/>
              </a:spcAft>
              <a:buSzPts val="1480"/>
              <a:buChar char="►"/>
            </a:pPr>
            <a:r>
              <a:rPr lang="en-US" sz="1850">
                <a:latin typeface="Arial"/>
                <a:ea typeface="Arial"/>
                <a:cs typeface="Arial"/>
                <a:sym typeface="Arial"/>
              </a:rPr>
              <a:t>Create a list of resources and activities that staff can remotely access and implement for themselves, their families, and their students.</a:t>
            </a:r>
            <a:endParaRPr/>
          </a:p>
          <a:p>
            <a:pPr marL="342900" lvl="0" indent="-342900" algn="l" rtl="0">
              <a:lnSpc>
                <a:spcPct val="80000"/>
              </a:lnSpc>
              <a:spcBef>
                <a:spcPts val="1000"/>
              </a:spcBef>
              <a:spcAft>
                <a:spcPts val="0"/>
              </a:spcAft>
              <a:buSzPts val="1924"/>
              <a:buChar char="►"/>
            </a:pPr>
            <a:r>
              <a:rPr lang="en-US" sz="2405">
                <a:latin typeface="Arial"/>
                <a:ea typeface="Arial"/>
                <a:cs typeface="Arial"/>
                <a:sym typeface="Arial"/>
              </a:rPr>
              <a:t>Professional development</a:t>
            </a:r>
            <a:endParaRPr/>
          </a:p>
          <a:p>
            <a:pPr marL="742950" lvl="1" indent="-285750" algn="l" rtl="0">
              <a:lnSpc>
                <a:spcPct val="80000"/>
              </a:lnSpc>
              <a:spcBef>
                <a:spcPts val="1000"/>
              </a:spcBef>
              <a:spcAft>
                <a:spcPts val="0"/>
              </a:spcAft>
              <a:buSzPts val="1628"/>
              <a:buChar char="►"/>
            </a:pPr>
            <a:r>
              <a:rPr lang="en-US" sz="2035">
                <a:latin typeface="Arial"/>
                <a:ea typeface="Arial"/>
                <a:cs typeface="Arial"/>
                <a:sym typeface="Arial"/>
              </a:rPr>
              <a:t>Participate in any educational technology training your county office of education or district office may be offering, and follow their guidelines.</a:t>
            </a:r>
            <a:endParaRPr/>
          </a:p>
          <a:p>
            <a:pPr marL="342900" lvl="0" indent="-342900" algn="l" rtl="0">
              <a:lnSpc>
                <a:spcPct val="80000"/>
              </a:lnSpc>
              <a:spcBef>
                <a:spcPts val="1000"/>
              </a:spcBef>
              <a:spcAft>
                <a:spcPts val="0"/>
              </a:spcAft>
              <a:buSzPts val="1924"/>
              <a:buChar char="►"/>
            </a:pPr>
            <a:r>
              <a:rPr lang="en-US" sz="2405">
                <a:latin typeface="Arial"/>
                <a:ea typeface="Arial"/>
                <a:cs typeface="Arial"/>
                <a:sym typeface="Arial"/>
              </a:rPr>
              <a:t>Scope of practice</a:t>
            </a:r>
            <a:endParaRPr/>
          </a:p>
          <a:p>
            <a:pPr marL="742950" lvl="1" indent="-285750" algn="l" rtl="0">
              <a:lnSpc>
                <a:spcPct val="80000"/>
              </a:lnSpc>
              <a:spcBef>
                <a:spcPts val="1000"/>
              </a:spcBef>
              <a:spcAft>
                <a:spcPts val="0"/>
              </a:spcAft>
              <a:buSzPts val="1628"/>
              <a:buChar char="►"/>
            </a:pPr>
            <a:r>
              <a:rPr lang="en-US" sz="2035">
                <a:latin typeface="Arial"/>
                <a:ea typeface="Arial"/>
                <a:cs typeface="Arial"/>
                <a:sym typeface="Arial"/>
              </a:rPr>
              <a:t>PPS professionals should adhere to their professional scope of practice and ethical guidelines in the remote environment as in the face-to-face settings. </a:t>
            </a:r>
            <a:endParaRPr/>
          </a:p>
          <a:p>
            <a:pPr marL="342900" lvl="0" indent="-258318" algn="l" rtl="0">
              <a:lnSpc>
                <a:spcPct val="80000"/>
              </a:lnSpc>
              <a:spcBef>
                <a:spcPts val="1000"/>
              </a:spcBef>
              <a:spcAft>
                <a:spcPts val="0"/>
              </a:spcAft>
              <a:buSzPts val="1332"/>
              <a:buNone/>
            </a:pPr>
            <a:endParaRPr sz="1665">
              <a:latin typeface="Arial"/>
              <a:ea typeface="Arial"/>
              <a:cs typeface="Arial"/>
              <a:sym typeface="Arial"/>
            </a:endParaRPr>
          </a:p>
          <a:p>
            <a:pPr marL="342900" lvl="0" indent="-258318" algn="l" rtl="0">
              <a:lnSpc>
                <a:spcPct val="80000"/>
              </a:lnSpc>
              <a:spcBef>
                <a:spcPts val="1000"/>
              </a:spcBef>
              <a:spcAft>
                <a:spcPts val="0"/>
              </a:spcAft>
              <a:buSzPts val="1332"/>
              <a:buNone/>
            </a:pPr>
            <a:endParaRPr sz="1665">
              <a:latin typeface="Arial"/>
              <a:ea typeface="Arial"/>
              <a:cs typeface="Arial"/>
              <a:sym typeface="Arial"/>
            </a:endParaRPr>
          </a:p>
          <a:p>
            <a:pPr marL="342900" lvl="0" indent="-258318" algn="l" rtl="0">
              <a:lnSpc>
                <a:spcPct val="80000"/>
              </a:lnSpc>
              <a:spcBef>
                <a:spcPts val="1000"/>
              </a:spcBef>
              <a:spcAft>
                <a:spcPts val="0"/>
              </a:spcAft>
              <a:buSzPts val="1332"/>
              <a:buNone/>
            </a:pPr>
            <a:endParaRPr sz="1665">
              <a:latin typeface="Arial"/>
              <a:ea typeface="Arial"/>
              <a:cs typeface="Arial"/>
              <a:sym typeface="Arial"/>
            </a:endParaRPr>
          </a:p>
          <a:p>
            <a:pPr marL="342900" lvl="0" indent="-258318" algn="l" rtl="0">
              <a:lnSpc>
                <a:spcPct val="80000"/>
              </a:lnSpc>
              <a:spcBef>
                <a:spcPts val="1000"/>
              </a:spcBef>
              <a:spcAft>
                <a:spcPts val="0"/>
              </a:spcAft>
              <a:buSzPts val="1332"/>
              <a:buNone/>
            </a:pPr>
            <a:endParaRPr sz="1665">
              <a:latin typeface="Arial"/>
              <a:ea typeface="Arial"/>
              <a:cs typeface="Arial"/>
              <a:sym typeface="Arial"/>
            </a:endParaRPr>
          </a:p>
        </p:txBody>
      </p:sp>
      <p:pic>
        <p:nvPicPr>
          <p:cNvPr id="171" name="Google Shape;171;p2"/>
          <p:cNvPicPr preferRelativeResize="0"/>
          <p:nvPr/>
        </p:nvPicPr>
        <p:blipFill rotWithShape="1">
          <a:blip r:embed="rId3">
            <a:alphaModFix/>
          </a:blip>
          <a:srcRect/>
          <a:stretch/>
        </p:blipFill>
        <p:spPr>
          <a:xfrm>
            <a:off x="9737766" y="550265"/>
            <a:ext cx="2145062" cy="2760270"/>
          </a:xfrm>
          <a:prstGeom prst="rect">
            <a:avLst/>
          </a:prstGeom>
          <a:noFill/>
          <a:ln>
            <a:noFill/>
          </a:ln>
          <a:effectLst>
            <a:outerShdw blurRad="107950" dist="12700" dir="5400000" algn="ctr">
              <a:srgbClr val="000000"/>
            </a:outerShdw>
          </a:effectLst>
        </p:spPr>
      </p:pic>
    </p:spTree>
    <p:extLst>
      <p:ext uri="{BB962C8B-B14F-4D97-AF65-F5344CB8AC3E}">
        <p14:creationId xmlns:p14="http://schemas.microsoft.com/office/powerpoint/2010/main" val="1723837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467BF-217F-4251-8F92-EF05FEA0A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28625"/>
            <a:ext cx="4886279" cy="2565296"/>
          </a:xfrm>
          <a:prstGeom prst="rect">
            <a:avLst/>
          </a:prstGeom>
        </p:spPr>
      </p:pic>
      <p:pic>
        <p:nvPicPr>
          <p:cNvPr id="5" name="Picture 4">
            <a:extLst>
              <a:ext uri="{FF2B5EF4-FFF2-40B4-BE49-F238E27FC236}">
                <a16:creationId xmlns:a16="http://schemas.microsoft.com/office/drawing/2014/main" id="{A692C73C-6168-42D6-80C0-272D217FFB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8582" y="4041058"/>
            <a:ext cx="4886278" cy="2565296"/>
          </a:xfrm>
          <a:prstGeom prst="rect">
            <a:avLst/>
          </a:prstGeom>
        </p:spPr>
      </p:pic>
      <p:pic>
        <p:nvPicPr>
          <p:cNvPr id="7" name="Picture 6">
            <a:extLst>
              <a:ext uri="{FF2B5EF4-FFF2-40B4-BE49-F238E27FC236}">
                <a16:creationId xmlns:a16="http://schemas.microsoft.com/office/drawing/2014/main" id="{A753EF78-48CF-4CDA-A54E-0DA15CD94D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4971" y="453102"/>
            <a:ext cx="3246029" cy="5770717"/>
          </a:xfrm>
          <a:prstGeom prst="rect">
            <a:avLst/>
          </a:prstGeom>
        </p:spPr>
      </p:pic>
      <p:pic>
        <p:nvPicPr>
          <p:cNvPr id="9" name="Picture 8">
            <a:extLst>
              <a:ext uri="{FF2B5EF4-FFF2-40B4-BE49-F238E27FC236}">
                <a16:creationId xmlns:a16="http://schemas.microsoft.com/office/drawing/2014/main" id="{548AC292-59EB-4DC6-A506-12F1E16BD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518" y="4568670"/>
            <a:ext cx="3020142" cy="1510071"/>
          </a:xfrm>
          <a:prstGeom prst="rect">
            <a:avLst/>
          </a:prstGeom>
        </p:spPr>
      </p:pic>
      <p:pic>
        <p:nvPicPr>
          <p:cNvPr id="11" name="Picture 10">
            <a:extLst>
              <a:ext uri="{FF2B5EF4-FFF2-40B4-BE49-F238E27FC236}">
                <a16:creationId xmlns:a16="http://schemas.microsoft.com/office/drawing/2014/main" id="{B759EA8C-9CC2-4252-B13D-3B5F4A8075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319" y="690869"/>
            <a:ext cx="2040808" cy="2040808"/>
          </a:xfrm>
          <a:prstGeom prst="rect">
            <a:avLst/>
          </a:prstGeom>
        </p:spPr>
      </p:pic>
      <p:sp>
        <p:nvSpPr>
          <p:cNvPr id="12" name="TextBox 11">
            <a:extLst>
              <a:ext uri="{FF2B5EF4-FFF2-40B4-BE49-F238E27FC236}">
                <a16:creationId xmlns:a16="http://schemas.microsoft.com/office/drawing/2014/main" id="{EB778E4C-5DBF-43AF-B1BC-3E336154F86D}"/>
              </a:ext>
            </a:extLst>
          </p:cNvPr>
          <p:cNvSpPr txBox="1"/>
          <p:nvPr/>
        </p:nvSpPr>
        <p:spPr>
          <a:xfrm>
            <a:off x="288519" y="3194324"/>
            <a:ext cx="8216342" cy="646331"/>
          </a:xfrm>
          <a:prstGeom prst="rect">
            <a:avLst/>
          </a:prstGeom>
          <a:noFill/>
        </p:spPr>
        <p:txBody>
          <a:bodyPr wrap="square" rtlCol="0">
            <a:spAutoFit/>
          </a:bodyPr>
          <a:lstStyle/>
          <a:p>
            <a:r>
              <a:rPr lang="en-US">
                <a:hlinkClick r:id="rId8"/>
              </a:rPr>
              <a:t>https://emmresourcecenter.org/resources/may-mental-health-matters-month-2020-activation-toolkit</a:t>
            </a:r>
            <a:endParaRPr lang="en-US" dirty="0"/>
          </a:p>
        </p:txBody>
      </p:sp>
    </p:spTree>
    <p:extLst>
      <p:ext uri="{BB962C8B-B14F-4D97-AF65-F5344CB8AC3E}">
        <p14:creationId xmlns:p14="http://schemas.microsoft.com/office/powerpoint/2010/main" val="1153794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E7DAA-7F99-4507-977C-74FDA92FB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88" y="294967"/>
            <a:ext cx="7047274" cy="2349091"/>
          </a:xfrm>
          <a:prstGeom prst="rect">
            <a:avLst/>
          </a:prstGeom>
        </p:spPr>
      </p:pic>
      <p:pic>
        <p:nvPicPr>
          <p:cNvPr id="5" name="Picture 4">
            <a:extLst>
              <a:ext uri="{FF2B5EF4-FFF2-40B4-BE49-F238E27FC236}">
                <a16:creationId xmlns:a16="http://schemas.microsoft.com/office/drawing/2014/main" id="{6C26C80E-1320-4EC9-93BC-A25F51F500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42" y="3085691"/>
            <a:ext cx="2776791" cy="2776791"/>
          </a:xfrm>
          <a:prstGeom prst="rect">
            <a:avLst/>
          </a:prstGeom>
        </p:spPr>
      </p:pic>
      <p:sp>
        <p:nvSpPr>
          <p:cNvPr id="6" name="TextBox 5">
            <a:extLst>
              <a:ext uri="{FF2B5EF4-FFF2-40B4-BE49-F238E27FC236}">
                <a16:creationId xmlns:a16="http://schemas.microsoft.com/office/drawing/2014/main" id="{F92A3565-EB75-4841-BE8E-C36E735CDE0F}"/>
              </a:ext>
            </a:extLst>
          </p:cNvPr>
          <p:cNvSpPr txBox="1"/>
          <p:nvPr/>
        </p:nvSpPr>
        <p:spPr>
          <a:xfrm>
            <a:off x="752168" y="6312307"/>
            <a:ext cx="8069453" cy="369332"/>
          </a:xfrm>
          <a:prstGeom prst="rect">
            <a:avLst/>
          </a:prstGeom>
          <a:noFill/>
        </p:spPr>
        <p:txBody>
          <a:bodyPr wrap="none" rtlCol="0">
            <a:spAutoFit/>
          </a:bodyPr>
          <a:lstStyle/>
          <a:p>
            <a:r>
              <a:rPr lang="en-US">
                <a:hlinkClick r:id="rId5"/>
              </a:rPr>
              <a:t>https://www.mhanational.org/mental-health-month-2020-toolkit-download</a:t>
            </a:r>
            <a:endParaRPr lang="en-US" dirty="0"/>
          </a:p>
        </p:txBody>
      </p:sp>
      <p:pic>
        <p:nvPicPr>
          <p:cNvPr id="8" name="Picture 7">
            <a:extLst>
              <a:ext uri="{FF2B5EF4-FFF2-40B4-BE49-F238E27FC236}">
                <a16:creationId xmlns:a16="http://schemas.microsoft.com/office/drawing/2014/main" id="{11AC6D77-1840-4CAD-8CA7-0339A4C226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174" y="2939025"/>
            <a:ext cx="2211439" cy="2211439"/>
          </a:xfrm>
          <a:prstGeom prst="rect">
            <a:avLst/>
          </a:prstGeom>
        </p:spPr>
      </p:pic>
      <p:pic>
        <p:nvPicPr>
          <p:cNvPr id="10" name="Picture 9">
            <a:extLst>
              <a:ext uri="{FF2B5EF4-FFF2-40B4-BE49-F238E27FC236}">
                <a16:creationId xmlns:a16="http://schemas.microsoft.com/office/drawing/2014/main" id="{2CAF0B0B-009F-42A1-B6C5-3937A922FA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9756" y="3738303"/>
            <a:ext cx="2349092" cy="2349092"/>
          </a:xfrm>
          <a:prstGeom prst="rect">
            <a:avLst/>
          </a:prstGeom>
        </p:spPr>
      </p:pic>
      <p:pic>
        <p:nvPicPr>
          <p:cNvPr id="12" name="Picture 11">
            <a:extLst>
              <a:ext uri="{FF2B5EF4-FFF2-40B4-BE49-F238E27FC236}">
                <a16:creationId xmlns:a16="http://schemas.microsoft.com/office/drawing/2014/main" id="{C551676B-D853-4149-8E2D-9B8E90C8B3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4302" y="1174526"/>
            <a:ext cx="2064252" cy="2064252"/>
          </a:xfrm>
          <a:prstGeom prst="rect">
            <a:avLst/>
          </a:prstGeom>
        </p:spPr>
      </p:pic>
      <p:pic>
        <p:nvPicPr>
          <p:cNvPr id="4" name="Picture 3">
            <a:extLst>
              <a:ext uri="{FF2B5EF4-FFF2-40B4-BE49-F238E27FC236}">
                <a16:creationId xmlns:a16="http://schemas.microsoft.com/office/drawing/2014/main" id="{F8880664-C69E-444F-9A05-4D82D0C3A0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52295" y="0"/>
            <a:ext cx="1941374" cy="6858000"/>
          </a:xfrm>
          <a:prstGeom prst="rect">
            <a:avLst/>
          </a:prstGeom>
        </p:spPr>
      </p:pic>
    </p:spTree>
    <p:extLst>
      <p:ext uri="{BB962C8B-B14F-4D97-AF65-F5344CB8AC3E}">
        <p14:creationId xmlns:p14="http://schemas.microsoft.com/office/powerpoint/2010/main" val="859668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D96637-0634-4BAE-B86E-F68DA3BCA53F}"/>
              </a:ext>
            </a:extLst>
          </p:cNvPr>
          <p:cNvPicPr>
            <a:picLocks noChangeAspect="1"/>
          </p:cNvPicPr>
          <p:nvPr/>
        </p:nvPicPr>
        <p:blipFill>
          <a:blip r:embed="rId3"/>
          <a:stretch>
            <a:fillRect/>
          </a:stretch>
        </p:blipFill>
        <p:spPr>
          <a:xfrm>
            <a:off x="3409626" y="1248660"/>
            <a:ext cx="3502617" cy="3120815"/>
          </a:xfrm>
          <a:prstGeom prst="rect">
            <a:avLst/>
          </a:prstGeom>
        </p:spPr>
      </p:pic>
      <p:sp>
        <p:nvSpPr>
          <p:cNvPr id="3" name="Text Box 8">
            <a:extLst>
              <a:ext uri="{FF2B5EF4-FFF2-40B4-BE49-F238E27FC236}">
                <a16:creationId xmlns:a16="http://schemas.microsoft.com/office/drawing/2014/main" id="{261EA249-FAFB-40B3-BDC5-C5729B879AD1}"/>
              </a:ext>
            </a:extLst>
          </p:cNvPr>
          <p:cNvSpPr txBox="1"/>
          <p:nvPr/>
        </p:nvSpPr>
        <p:spPr>
          <a:xfrm>
            <a:off x="2758698" y="4769162"/>
            <a:ext cx="5656882" cy="168035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Susan K. Coats, </a:t>
            </a:r>
            <a:r>
              <a:rPr kumimoji="0" lang="en-US" sz="1600" b="0" i="0" u="none" strike="noStrike" kern="0" cap="none" spc="0" normalizeH="0" baseline="0" noProof="0" dirty="0" err="1">
                <a:ln>
                  <a:noFill/>
                </a:ln>
                <a:solidFill>
                  <a:sysClr val="windowText" lastClr="000000"/>
                </a:solidFill>
                <a:effectLst/>
                <a:uLnTx/>
                <a:uFillTx/>
                <a:latin typeface="Arial" panose="020B0604020202020204" pitchFamily="34" charset="0"/>
                <a:ea typeface="Arial" panose="020B0604020202020204" pitchFamily="34" charset="0"/>
              </a:rPr>
              <a:t>Ed.D</a:t>
            </a: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 School Psychologist, LEP #2836</a:t>
            </a:r>
          </a:p>
          <a:p>
            <a:pPr marL="0" marR="0" lvl="0" indent="0" defTabSz="914400" eaLnBrk="1" fontAlgn="auto" latinLnBrk="0" hangingPunct="1">
              <a:lnSpc>
                <a:spcPct val="115000"/>
              </a:lnSpc>
              <a:spcBef>
                <a:spcPts val="0"/>
              </a:spcBef>
              <a:spcAft>
                <a:spcPts val="0"/>
              </a:spcAft>
              <a:buClrTx/>
              <a:buSzTx/>
              <a:buFontTx/>
              <a:buNone/>
              <a:tabLst/>
              <a:defRPr/>
            </a:pPr>
            <a:r>
              <a:rPr lang="en-US" sz="1600" kern="0" dirty="0">
                <a:solidFill>
                  <a:sysClr val="windowText" lastClr="000000"/>
                </a:solidFill>
                <a:latin typeface="Arial" panose="020B0604020202020204" pitchFamily="34" charset="0"/>
                <a:ea typeface="Arial" panose="020B0604020202020204" pitchFamily="34" charset="0"/>
              </a:rPr>
              <a:t>Contact: </a:t>
            </a:r>
            <a:r>
              <a:rPr lang="en-US" sz="1600" kern="0" dirty="0">
                <a:solidFill>
                  <a:sysClr val="windowText" lastClr="000000"/>
                </a:solidFill>
                <a:latin typeface="Arial" panose="020B0604020202020204" pitchFamily="34" charset="0"/>
                <a:ea typeface="Arial" panose="020B0604020202020204" pitchFamily="34" charset="0"/>
                <a:hlinkClick r:id="rId4"/>
              </a:rPr>
              <a:t>coatslep@gmail.com</a:t>
            </a:r>
            <a:r>
              <a:rPr lang="en-US" sz="1600" kern="0" dirty="0">
                <a:solidFill>
                  <a:sysClr val="windowText" lastClr="000000"/>
                </a:solidFill>
                <a:latin typeface="Arial" panose="020B0604020202020204" pitchFamily="34" charset="0"/>
                <a:ea typeface="Arial" panose="020B0604020202020204" pitchFamily="34" charset="0"/>
              </a:rPr>
              <a:t> </a:t>
            </a:r>
            <a:endPar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 </a:t>
            </a:r>
          </a:p>
          <a:p>
            <a:pPr marL="0" marR="0" lvl="0" indent="0"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Thomas J. </a:t>
            </a:r>
            <a:r>
              <a:rPr kumimoji="0" lang="en-US" sz="1600" b="0" i="0" u="none" strike="noStrike" kern="0" cap="none" spc="0" normalizeH="0" baseline="0" noProof="0" dirty="0" err="1">
                <a:ln>
                  <a:noFill/>
                </a:ln>
                <a:solidFill>
                  <a:sysClr val="windowText" lastClr="000000"/>
                </a:solidFill>
                <a:effectLst/>
                <a:uLnTx/>
                <a:uFillTx/>
                <a:latin typeface="Arial" panose="020B0604020202020204" pitchFamily="34" charset="0"/>
                <a:ea typeface="Arial" panose="020B0604020202020204" pitchFamily="34" charset="0"/>
              </a:rPr>
              <a:t>Sopp</a:t>
            </a: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 MA, School Psychologist, LMFT #36146</a:t>
            </a:r>
          </a:p>
          <a:p>
            <a:pPr lvl="0" defTabSz="914400">
              <a:lnSpc>
                <a:spcPct val="115000"/>
              </a:lnSpc>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 </a:t>
            </a: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Contact</a:t>
            </a:r>
            <a:r>
              <a:rPr lang="en-US" sz="1600" kern="0" dirty="0">
                <a:solidFill>
                  <a:sysClr val="windowText" lastClr="000000"/>
                </a:solidFill>
                <a:latin typeface="Arial" panose="020B0604020202020204" pitchFamily="34" charset="0"/>
                <a:ea typeface="Arial" panose="020B0604020202020204" pitchFamily="34" charset="0"/>
              </a:rPr>
              <a:t>: </a:t>
            </a:r>
            <a:r>
              <a:rPr lang="en-US" sz="1600" kern="0" dirty="0">
                <a:solidFill>
                  <a:sysClr val="windowText" lastClr="000000"/>
                </a:solidFill>
                <a:latin typeface="Arial" panose="020B0604020202020204" pitchFamily="34" charset="0"/>
                <a:ea typeface="Arial" panose="020B0604020202020204" pitchFamily="34" charset="0"/>
                <a:hlinkClick r:id="rId5"/>
              </a:rPr>
              <a:t>TSopp@lbschools.net</a:t>
            </a:r>
            <a:r>
              <a:rPr lang="en-US" sz="1600" kern="0" dirty="0">
                <a:solidFill>
                  <a:sysClr val="windowText" lastClr="000000"/>
                </a:solidFill>
                <a:latin typeface="Arial" panose="020B0604020202020204" pitchFamily="34" charset="0"/>
                <a:ea typeface="Arial" panose="020B0604020202020204" pitchFamily="34" charset="0"/>
              </a:rPr>
              <a:t> </a:t>
            </a:r>
            <a:endPar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43879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754d9e361f_0_8"/>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lnSpc>
                <a:spcPct val="80000"/>
              </a:lnSpc>
              <a:spcBef>
                <a:spcPts val="1000"/>
              </a:spcBef>
              <a:spcAft>
                <a:spcPts val="0"/>
              </a:spcAft>
              <a:buNone/>
            </a:pPr>
            <a:r>
              <a:rPr lang="en-US" b="1">
                <a:solidFill>
                  <a:srgbClr val="3F3F3F"/>
                </a:solidFill>
                <a:latin typeface="Arial"/>
                <a:ea typeface="Arial"/>
                <a:cs typeface="Arial"/>
                <a:sym typeface="Arial"/>
              </a:rPr>
              <a:t>Support the school site personnel:</a:t>
            </a:r>
            <a:endParaRPr b="1">
              <a:solidFill>
                <a:srgbClr val="3F3F3F"/>
              </a:solidFill>
            </a:endParaRPr>
          </a:p>
          <a:p>
            <a:pPr marL="0" lvl="0" indent="0" algn="l" rtl="0">
              <a:spcBef>
                <a:spcPts val="0"/>
              </a:spcBef>
              <a:spcAft>
                <a:spcPts val="0"/>
              </a:spcAft>
              <a:buNone/>
            </a:pPr>
            <a:endParaRPr b="1">
              <a:solidFill>
                <a:srgbClr val="000000"/>
              </a:solidFill>
              <a:latin typeface="Arial"/>
              <a:ea typeface="Arial"/>
              <a:cs typeface="Arial"/>
              <a:sym typeface="Arial"/>
            </a:endParaRPr>
          </a:p>
        </p:txBody>
      </p:sp>
      <p:pic>
        <p:nvPicPr>
          <p:cNvPr id="3" name="Picture 2"/>
          <p:cNvPicPr>
            <a:picLocks noChangeAspect="1"/>
          </p:cNvPicPr>
          <p:nvPr/>
        </p:nvPicPr>
        <p:blipFill>
          <a:blip r:embed="rId3"/>
          <a:stretch>
            <a:fillRect/>
          </a:stretch>
        </p:blipFill>
        <p:spPr>
          <a:xfrm>
            <a:off x="1356759" y="1275907"/>
            <a:ext cx="8425194" cy="5582093"/>
          </a:xfrm>
          <a:prstGeom prst="rect">
            <a:avLst/>
          </a:prstGeom>
        </p:spPr>
      </p:pic>
    </p:spTree>
    <p:extLst>
      <p:ext uri="{BB962C8B-B14F-4D97-AF65-F5344CB8AC3E}">
        <p14:creationId xmlns:p14="http://schemas.microsoft.com/office/powerpoint/2010/main" val="137829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753316ef77_0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00"/>
                </a:solidFill>
                <a:latin typeface="Arial"/>
                <a:ea typeface="Arial"/>
                <a:cs typeface="Arial"/>
                <a:sym typeface="Arial"/>
              </a:rPr>
              <a:t>Support for site personnel:</a:t>
            </a:r>
            <a:endParaRPr b="1">
              <a:solidFill>
                <a:srgbClr val="000000"/>
              </a:solidFill>
              <a:latin typeface="Arial"/>
              <a:ea typeface="Arial"/>
              <a:cs typeface="Arial"/>
              <a:sym typeface="Arial"/>
            </a:endParaRPr>
          </a:p>
        </p:txBody>
      </p:sp>
      <p:pic>
        <p:nvPicPr>
          <p:cNvPr id="186" name="Google Shape;186;g753316ef77_0_0"/>
          <p:cNvPicPr preferRelativeResize="0"/>
          <p:nvPr/>
        </p:nvPicPr>
        <p:blipFill>
          <a:blip r:embed="rId3">
            <a:alphaModFix/>
          </a:blip>
          <a:stretch>
            <a:fillRect/>
          </a:stretch>
        </p:blipFill>
        <p:spPr>
          <a:xfrm>
            <a:off x="303575" y="1357325"/>
            <a:ext cx="8970549" cy="4697000"/>
          </a:xfrm>
          <a:prstGeom prst="rect">
            <a:avLst/>
          </a:prstGeom>
          <a:noFill/>
          <a:ln>
            <a:noFill/>
          </a:ln>
        </p:spPr>
      </p:pic>
      <p:pic>
        <p:nvPicPr>
          <p:cNvPr id="187" name="Google Shape;187;g753316ef77_0_0"/>
          <p:cNvPicPr preferRelativeResize="0"/>
          <p:nvPr/>
        </p:nvPicPr>
        <p:blipFill>
          <a:blip r:embed="rId4">
            <a:alphaModFix/>
          </a:blip>
          <a:stretch>
            <a:fillRect/>
          </a:stretch>
        </p:blipFill>
        <p:spPr>
          <a:xfrm>
            <a:off x="5000625" y="2707950"/>
            <a:ext cx="6750826" cy="4150050"/>
          </a:xfrm>
          <a:prstGeom prst="rect">
            <a:avLst/>
          </a:prstGeom>
          <a:noFill/>
          <a:ln>
            <a:noFill/>
          </a:ln>
        </p:spPr>
      </p:pic>
    </p:spTree>
    <p:extLst>
      <p:ext uri="{BB962C8B-B14F-4D97-AF65-F5344CB8AC3E}">
        <p14:creationId xmlns:p14="http://schemas.microsoft.com/office/powerpoint/2010/main" val="395914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754d9e361f_0_15"/>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lnSpc>
                <a:spcPct val="80000"/>
              </a:lnSpc>
              <a:spcBef>
                <a:spcPts val="1000"/>
              </a:spcBef>
              <a:spcAft>
                <a:spcPts val="0"/>
              </a:spcAft>
              <a:buNone/>
            </a:pPr>
            <a:r>
              <a:rPr lang="en-US" b="1">
                <a:solidFill>
                  <a:srgbClr val="3F3F3F"/>
                </a:solidFill>
                <a:latin typeface="Arial"/>
                <a:ea typeface="Arial"/>
                <a:cs typeface="Arial"/>
                <a:sym typeface="Arial"/>
              </a:rPr>
              <a:t>Professional development</a:t>
            </a:r>
            <a:endParaRPr b="1">
              <a:solidFill>
                <a:srgbClr val="3F3F3F"/>
              </a:solidFill>
            </a:endParaRPr>
          </a:p>
          <a:p>
            <a:pPr marL="0" lvl="0" indent="0" algn="l" rtl="0">
              <a:spcBef>
                <a:spcPts val="0"/>
              </a:spcBef>
              <a:spcAft>
                <a:spcPts val="0"/>
              </a:spcAft>
              <a:buNone/>
            </a:pPr>
            <a:endParaRPr/>
          </a:p>
        </p:txBody>
      </p:sp>
      <p:sp>
        <p:nvSpPr>
          <p:cNvPr id="194" name="Google Shape;194;g754d9e361f_0_15"/>
          <p:cNvSpPr txBox="1">
            <a:spLocks noGrp="1"/>
          </p:cNvSpPr>
          <p:nvPr>
            <p:ph type="body" idx="1"/>
          </p:nvPr>
        </p:nvSpPr>
        <p:spPr>
          <a:xfrm>
            <a:off x="677334" y="1446572"/>
            <a:ext cx="8596800" cy="5431525"/>
          </a:xfrm>
          <a:prstGeom prst="rect">
            <a:avLst/>
          </a:prstGeom>
        </p:spPr>
        <p:txBody>
          <a:bodyPr spcFirstLastPara="1" wrap="square" lIns="91425" tIns="45700" rIns="91425" bIns="45700" anchor="t" anchorCtr="0">
            <a:noAutofit/>
          </a:bodyPr>
          <a:lstStyle/>
          <a:p>
            <a:pPr marL="0" lvl="0" indent="0">
              <a:buClr>
                <a:srgbClr val="4472C4"/>
              </a:buClr>
              <a:buNone/>
            </a:pPr>
            <a:r>
              <a:rPr lang="en-US" dirty="0">
                <a:latin typeface="+mj-lt"/>
              </a:rPr>
              <a:t>https://www.wellnesstogether.org/blogs/news/tagged/events</a:t>
            </a:r>
          </a:p>
          <a:p>
            <a:pPr marL="0" lvl="0" indent="0" algn="l" rtl="0">
              <a:spcBef>
                <a:spcPts val="1000"/>
              </a:spcBef>
              <a:spcAft>
                <a:spcPts val="0"/>
              </a:spcAft>
              <a:buNone/>
            </a:pPr>
            <a:endParaRPr dirty="0"/>
          </a:p>
        </p:txBody>
      </p:sp>
      <p:pic>
        <p:nvPicPr>
          <p:cNvPr id="195" name="Google Shape;195;g754d9e361f_0_15"/>
          <p:cNvPicPr preferRelativeResize="0"/>
          <p:nvPr/>
        </p:nvPicPr>
        <p:blipFill>
          <a:blip r:embed="rId3">
            <a:alphaModFix/>
          </a:blip>
          <a:stretch>
            <a:fillRect/>
          </a:stretch>
        </p:blipFill>
        <p:spPr>
          <a:xfrm>
            <a:off x="677325" y="2047025"/>
            <a:ext cx="5212488" cy="4573350"/>
          </a:xfrm>
          <a:prstGeom prst="rect">
            <a:avLst/>
          </a:prstGeom>
          <a:noFill/>
          <a:ln>
            <a:noFill/>
          </a:ln>
        </p:spPr>
      </p:pic>
      <p:pic>
        <p:nvPicPr>
          <p:cNvPr id="2" name="Picture 1"/>
          <p:cNvPicPr>
            <a:picLocks noChangeAspect="1"/>
          </p:cNvPicPr>
          <p:nvPr/>
        </p:nvPicPr>
        <p:blipFill>
          <a:blip r:embed="rId4"/>
          <a:stretch>
            <a:fillRect/>
          </a:stretch>
        </p:blipFill>
        <p:spPr>
          <a:xfrm>
            <a:off x="6620355" y="2041483"/>
            <a:ext cx="4903694" cy="4010182"/>
          </a:xfrm>
          <a:prstGeom prst="rect">
            <a:avLst/>
          </a:prstGeom>
        </p:spPr>
      </p:pic>
      <p:sp>
        <p:nvSpPr>
          <p:cNvPr id="3" name="TextBox 2"/>
          <p:cNvSpPr txBox="1"/>
          <p:nvPr/>
        </p:nvSpPr>
        <p:spPr>
          <a:xfrm>
            <a:off x="6138574" y="6105742"/>
            <a:ext cx="5436524" cy="584775"/>
          </a:xfrm>
          <a:prstGeom prst="rect">
            <a:avLst/>
          </a:prstGeom>
          <a:noFill/>
        </p:spPr>
        <p:txBody>
          <a:bodyPr wrap="square" rtlCol="0">
            <a:spAutoFit/>
          </a:bodyPr>
          <a:lstStyle/>
          <a:p>
            <a:r>
              <a:rPr lang="en-US" sz="1600" dirty="0">
                <a:solidFill>
                  <a:schemeClr val="accent1">
                    <a:lumMod val="75000"/>
                  </a:schemeClr>
                </a:solidFill>
                <a:hlinkClick r:id="rId5">
                  <a:extLst>
                    <a:ext uri="{A12FA001-AC4F-418D-AE19-62706E023703}">
                      <ahyp:hlinkClr xmlns:ahyp="http://schemas.microsoft.com/office/drawing/2018/hyperlinkcolor" val="tx"/>
                    </a:ext>
                  </a:extLst>
                </a:hlinkClick>
              </a:rPr>
              <a:t>https://www.lacoe.edu/Technology/Technology-Learning-Support-Services/ITO-Training-Resources</a:t>
            </a:r>
            <a:endParaRPr lang="en-US" sz="1600" dirty="0">
              <a:solidFill>
                <a:schemeClr val="accent1">
                  <a:lumMod val="75000"/>
                </a:schemeClr>
              </a:solidFill>
              <a:latin typeface="+mj-lt"/>
            </a:endParaRPr>
          </a:p>
        </p:txBody>
      </p:sp>
    </p:spTree>
    <p:extLst>
      <p:ext uri="{BB962C8B-B14F-4D97-AF65-F5344CB8AC3E}">
        <p14:creationId xmlns:p14="http://schemas.microsoft.com/office/powerpoint/2010/main" val="10124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74e8dbdc80_0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00"/>
                </a:solidFill>
                <a:latin typeface="Arial"/>
                <a:ea typeface="Arial"/>
                <a:cs typeface="Arial"/>
                <a:sym typeface="Arial"/>
              </a:rPr>
              <a:t>Scope of Practice: </a:t>
            </a:r>
            <a:endParaRPr b="1">
              <a:solidFill>
                <a:srgbClr val="000000"/>
              </a:solidFill>
              <a:latin typeface="Arial"/>
              <a:ea typeface="Arial"/>
              <a:cs typeface="Arial"/>
              <a:sym typeface="Arial"/>
            </a:endParaRPr>
          </a:p>
        </p:txBody>
      </p:sp>
      <p:sp>
        <p:nvSpPr>
          <p:cNvPr id="202" name="Google Shape;202;g74e8dbdc80_0_0"/>
          <p:cNvSpPr txBox="1">
            <a:spLocks noGrp="1"/>
          </p:cNvSpPr>
          <p:nvPr>
            <p:ph type="body" idx="1"/>
          </p:nvPr>
        </p:nvSpPr>
        <p:spPr>
          <a:xfrm>
            <a:off x="677325" y="1339452"/>
            <a:ext cx="8596800" cy="4701900"/>
          </a:xfrm>
          <a:prstGeom prst="rect">
            <a:avLst/>
          </a:prstGeom>
        </p:spPr>
        <p:txBody>
          <a:bodyPr spcFirstLastPara="1" wrap="square" lIns="91425" tIns="45700" rIns="91425" bIns="45700" anchor="t" anchorCtr="0">
            <a:noAutofit/>
          </a:bodyPr>
          <a:lstStyle/>
          <a:p>
            <a:pPr marL="457200" lvl="0" indent="-346075" algn="l" rtl="0">
              <a:spcBef>
                <a:spcPts val="0"/>
              </a:spcBef>
              <a:spcAft>
                <a:spcPts val="0"/>
              </a:spcAft>
              <a:buSzPts val="1850"/>
              <a:buFont typeface="Arial"/>
              <a:buChar char="➢"/>
            </a:pPr>
            <a:r>
              <a:rPr lang="en-US" sz="1850" b="1" dirty="0">
                <a:latin typeface="Arial"/>
                <a:ea typeface="Arial"/>
                <a:cs typeface="Arial"/>
                <a:sym typeface="Arial"/>
              </a:rPr>
              <a:t>School-based mental health services provider</a:t>
            </a:r>
            <a:r>
              <a:rPr lang="en-US" sz="1850" dirty="0">
                <a:latin typeface="Arial"/>
                <a:ea typeface="Arial"/>
                <a:cs typeface="Arial"/>
                <a:sym typeface="Arial"/>
              </a:rPr>
              <a:t>:...counselor, school psychologist, school social worker,...</a:t>
            </a:r>
            <a:endParaRPr sz="1850" dirty="0">
              <a:latin typeface="Arial"/>
              <a:ea typeface="Arial"/>
              <a:cs typeface="Arial"/>
              <a:sym typeface="Arial"/>
            </a:endParaRPr>
          </a:p>
          <a:p>
            <a:pPr marL="457200" lvl="0" indent="0" algn="l" rtl="0">
              <a:spcBef>
                <a:spcPts val="0"/>
              </a:spcBef>
              <a:spcAft>
                <a:spcPts val="0"/>
              </a:spcAft>
              <a:buNone/>
            </a:pPr>
            <a:r>
              <a:rPr lang="en-US" sz="1850" dirty="0">
                <a:latin typeface="Arial"/>
                <a:ea typeface="Arial"/>
                <a:cs typeface="Arial"/>
                <a:sym typeface="Arial"/>
              </a:rPr>
              <a:t>(Every Child Succeeds Act (ESSA), Section 4102 Definitions (6) of Title IV).</a:t>
            </a:r>
            <a:endParaRPr sz="1850" dirty="0">
              <a:latin typeface="Arial"/>
              <a:ea typeface="Arial"/>
              <a:cs typeface="Arial"/>
              <a:sym typeface="Arial"/>
            </a:endParaRPr>
          </a:p>
          <a:p>
            <a:pPr marL="457200" lvl="0" indent="0" algn="l" rtl="0">
              <a:spcBef>
                <a:spcPts val="0"/>
              </a:spcBef>
              <a:spcAft>
                <a:spcPts val="0"/>
              </a:spcAft>
              <a:buNone/>
            </a:pPr>
            <a:endParaRPr sz="1850" dirty="0">
              <a:latin typeface="Arial"/>
              <a:ea typeface="Arial"/>
              <a:cs typeface="Arial"/>
              <a:sym typeface="Arial"/>
            </a:endParaRPr>
          </a:p>
          <a:p>
            <a:pPr marL="457200" lvl="0" indent="-346075" algn="l" rtl="0">
              <a:spcBef>
                <a:spcPts val="0"/>
              </a:spcBef>
              <a:spcAft>
                <a:spcPts val="0"/>
              </a:spcAft>
              <a:buSzPts val="1850"/>
              <a:buFont typeface="Arial"/>
              <a:buChar char="➢"/>
            </a:pPr>
            <a:r>
              <a:rPr lang="en-US" sz="1850" b="1" dirty="0">
                <a:latin typeface="Arial"/>
                <a:ea typeface="Arial"/>
                <a:cs typeface="Arial"/>
                <a:sym typeface="Arial"/>
              </a:rPr>
              <a:t>California Teacher Credentialing PPS Training Standards:</a:t>
            </a:r>
            <a:endParaRPr sz="1850" b="1" dirty="0">
              <a:latin typeface="Arial"/>
              <a:ea typeface="Arial"/>
              <a:cs typeface="Arial"/>
              <a:sym typeface="Arial"/>
            </a:endParaRPr>
          </a:p>
          <a:p>
            <a:pPr marL="971550" lvl="0" indent="-346075" algn="l" rtl="0">
              <a:spcBef>
                <a:spcPts val="0"/>
              </a:spcBef>
              <a:spcAft>
                <a:spcPts val="0"/>
              </a:spcAft>
              <a:buSzPts val="1850"/>
              <a:buFont typeface="Arial"/>
              <a:buChar char="➢"/>
            </a:pPr>
            <a:r>
              <a:rPr lang="en-US" sz="1850" dirty="0">
                <a:latin typeface="Arial"/>
                <a:ea typeface="Arial"/>
                <a:cs typeface="Arial"/>
                <a:sym typeface="Arial"/>
              </a:rPr>
              <a:t>School Counselors: Standard 25 Individual Counseling </a:t>
            </a:r>
          </a:p>
          <a:p>
            <a:pPr marL="625475" lvl="0" indent="0">
              <a:spcBef>
                <a:spcPts val="0"/>
              </a:spcBef>
              <a:buSzPts val="1850"/>
              <a:buNone/>
            </a:pPr>
            <a:r>
              <a:rPr lang="en-US" sz="1850" dirty="0">
                <a:latin typeface="Arial"/>
                <a:ea typeface="Arial"/>
                <a:cs typeface="Arial"/>
                <a:sym typeface="Arial"/>
              </a:rPr>
              <a:t>      </a:t>
            </a:r>
            <a:r>
              <a:rPr lang="en-US" sz="1850" i="1" dirty="0">
                <a:latin typeface="Arial"/>
                <a:ea typeface="Arial"/>
                <a:cs typeface="Arial"/>
                <a:sym typeface="Arial"/>
              </a:rPr>
              <a:t>…</a:t>
            </a:r>
            <a:r>
              <a:rPr lang="en-US" sz="1850" i="1" dirty="0">
                <a:latin typeface="+mj-lt"/>
              </a:rPr>
              <a:t>skilled in identifying the mental health needs of pupils</a:t>
            </a:r>
            <a:r>
              <a:rPr lang="en-US" sz="1850" dirty="0">
                <a:latin typeface="+mj-lt"/>
                <a:ea typeface="Arial"/>
                <a:cs typeface="Arial"/>
                <a:sym typeface="Arial"/>
              </a:rPr>
              <a:t> </a:t>
            </a:r>
            <a:r>
              <a:rPr lang="en-US" sz="1850" dirty="0">
                <a:latin typeface="Arial"/>
                <a:ea typeface="Arial"/>
                <a:cs typeface="Arial"/>
                <a:sym typeface="Arial"/>
              </a:rPr>
              <a:t>(p. 48).</a:t>
            </a:r>
            <a:endParaRPr sz="1850" dirty="0">
              <a:latin typeface="Arial"/>
              <a:ea typeface="Arial"/>
              <a:cs typeface="Arial"/>
              <a:sym typeface="Arial"/>
            </a:endParaRPr>
          </a:p>
          <a:p>
            <a:pPr marL="971550" lvl="0" indent="0" algn="l" rtl="0">
              <a:spcBef>
                <a:spcPts val="0"/>
              </a:spcBef>
              <a:spcAft>
                <a:spcPts val="0"/>
              </a:spcAft>
              <a:buNone/>
            </a:pPr>
            <a:endParaRPr sz="1400" dirty="0">
              <a:latin typeface="Arial"/>
              <a:ea typeface="Arial"/>
              <a:cs typeface="Arial"/>
              <a:sym typeface="Arial"/>
            </a:endParaRPr>
          </a:p>
          <a:p>
            <a:pPr marL="971550" lvl="0" indent="-346075" algn="l" rtl="0">
              <a:spcBef>
                <a:spcPts val="0"/>
              </a:spcBef>
              <a:spcAft>
                <a:spcPts val="0"/>
              </a:spcAft>
              <a:buSzPts val="1850"/>
              <a:buFont typeface="Arial"/>
              <a:buChar char="➢"/>
            </a:pPr>
            <a:r>
              <a:rPr lang="en-US" sz="1850" dirty="0">
                <a:latin typeface="Arial"/>
                <a:ea typeface="Arial"/>
                <a:cs typeface="Arial"/>
                <a:sym typeface="Arial"/>
              </a:rPr>
              <a:t>School Psychologists: Standard 21 Wellness Promotion, Crisis Intervention, and Counseling</a:t>
            </a:r>
            <a:endParaRPr sz="1850" dirty="0">
              <a:latin typeface="Arial"/>
              <a:ea typeface="Arial"/>
              <a:cs typeface="Arial"/>
              <a:sym typeface="Arial"/>
            </a:endParaRPr>
          </a:p>
          <a:p>
            <a:pPr marL="457200" lvl="0" indent="0" algn="l" rtl="0">
              <a:spcBef>
                <a:spcPts val="0"/>
              </a:spcBef>
              <a:spcAft>
                <a:spcPts val="0"/>
              </a:spcAft>
              <a:buNone/>
            </a:pPr>
            <a:r>
              <a:rPr lang="en-US" sz="1850" dirty="0">
                <a:latin typeface="Arial"/>
                <a:ea typeface="Arial"/>
                <a:cs typeface="Arial"/>
                <a:sym typeface="Arial"/>
              </a:rPr>
              <a:t>         ...</a:t>
            </a:r>
            <a:r>
              <a:rPr lang="en-US" sz="1850" i="1" dirty="0">
                <a:latin typeface="Arial"/>
                <a:ea typeface="Arial"/>
                <a:cs typeface="Arial"/>
                <a:sym typeface="Arial"/>
              </a:rPr>
              <a:t>develop and implement mental health interventions</a:t>
            </a:r>
            <a:r>
              <a:rPr lang="en-US" sz="1850" dirty="0">
                <a:latin typeface="Arial"/>
                <a:ea typeface="Arial"/>
                <a:cs typeface="Arial"/>
                <a:sym typeface="Arial"/>
              </a:rPr>
              <a:t> (p. 72).</a:t>
            </a:r>
            <a:endParaRPr sz="1850" dirty="0">
              <a:latin typeface="Arial"/>
              <a:ea typeface="Arial"/>
              <a:cs typeface="Arial"/>
              <a:sym typeface="Arial"/>
            </a:endParaRPr>
          </a:p>
          <a:p>
            <a:pPr marL="971550" lvl="0" indent="-228600" algn="l" rtl="0">
              <a:spcBef>
                <a:spcPts val="0"/>
              </a:spcBef>
              <a:spcAft>
                <a:spcPts val="0"/>
              </a:spcAft>
              <a:buNone/>
            </a:pPr>
            <a:endParaRPr sz="1850" dirty="0">
              <a:latin typeface="Arial"/>
              <a:ea typeface="Arial"/>
              <a:cs typeface="Arial"/>
              <a:sym typeface="Arial"/>
            </a:endParaRPr>
          </a:p>
          <a:p>
            <a:pPr marL="971550" lvl="0" indent="-346075" algn="l" rtl="0">
              <a:spcBef>
                <a:spcPts val="0"/>
              </a:spcBef>
              <a:spcAft>
                <a:spcPts val="0"/>
              </a:spcAft>
              <a:buSzPts val="1850"/>
              <a:buFont typeface="Arial"/>
              <a:buChar char="➢"/>
            </a:pPr>
            <a:r>
              <a:rPr lang="en-US" sz="1850" dirty="0">
                <a:latin typeface="Arial"/>
                <a:ea typeface="Arial"/>
                <a:cs typeface="Arial"/>
                <a:sym typeface="Arial"/>
              </a:rPr>
              <a:t>School Social Workers:  Standard 20 Direct Learning Support Services</a:t>
            </a:r>
            <a:endParaRPr sz="1850" dirty="0">
              <a:latin typeface="Arial"/>
              <a:ea typeface="Arial"/>
              <a:cs typeface="Arial"/>
              <a:sym typeface="Arial"/>
            </a:endParaRPr>
          </a:p>
          <a:p>
            <a:pPr marL="457200" lvl="0" indent="0" algn="l" rtl="0">
              <a:spcBef>
                <a:spcPts val="0"/>
              </a:spcBef>
              <a:spcAft>
                <a:spcPts val="0"/>
              </a:spcAft>
              <a:buNone/>
            </a:pPr>
            <a:r>
              <a:rPr lang="en-US" sz="1850" dirty="0">
                <a:latin typeface="Arial"/>
                <a:ea typeface="Arial"/>
                <a:cs typeface="Arial"/>
                <a:sym typeface="Arial"/>
              </a:rPr>
              <a:t>         ...</a:t>
            </a:r>
            <a:r>
              <a:rPr lang="en-US" sz="1850" i="1" dirty="0">
                <a:latin typeface="Arial"/>
                <a:ea typeface="Arial"/>
                <a:cs typeface="Arial"/>
                <a:sym typeface="Arial"/>
              </a:rPr>
              <a:t>basic methods of social work intervention, which may include        counseling, crisis intervention, casework, group work, community organizing consultation, case management, family therapy, and effective educational strategies </a:t>
            </a:r>
            <a:r>
              <a:rPr lang="en-US" sz="1850" dirty="0">
                <a:latin typeface="Arial"/>
                <a:ea typeface="Arial"/>
                <a:cs typeface="Arial"/>
                <a:sym typeface="Arial"/>
              </a:rPr>
              <a:t>(p. 92).</a:t>
            </a:r>
            <a:endParaRPr sz="1850" dirty="0">
              <a:latin typeface="Arial"/>
              <a:ea typeface="Arial"/>
              <a:cs typeface="Arial"/>
              <a:sym typeface="Arial"/>
            </a:endParaRPr>
          </a:p>
          <a:p>
            <a:pPr marL="0" lvl="0" indent="0" algn="l" rtl="0">
              <a:spcBef>
                <a:spcPts val="0"/>
              </a:spcBef>
              <a:spcAft>
                <a:spcPts val="0"/>
              </a:spcAft>
              <a:buNone/>
            </a:pPr>
            <a:r>
              <a:rPr lang="en-US" sz="1850" dirty="0">
                <a:solidFill>
                  <a:srgbClr val="0070C0"/>
                </a:solidFill>
                <a:latin typeface="Arial"/>
                <a:ea typeface="Arial"/>
                <a:cs typeface="Arial"/>
                <a:sym typeface="Arial"/>
              </a:rPr>
              <a:t>(</a:t>
            </a:r>
            <a:r>
              <a:rPr lang="en-US" sz="1400" u="sng" dirty="0">
                <a:solidFill>
                  <a:schemeClr val="hlink"/>
                </a:solidFill>
                <a:latin typeface="Arial"/>
                <a:ea typeface="Arial"/>
                <a:cs typeface="Arial"/>
                <a:sym typeface="Arial"/>
                <a:hlinkClick r:id="rId3"/>
              </a:rPr>
              <a:t>Pupil Personnel Services School Counseling, School Psychology, School Social Work, and Child Welfare and Attendance Program Standards Commission on Teacher Credentialing, October 2000).</a:t>
            </a:r>
            <a:endParaRPr sz="1400" dirty="0">
              <a:latin typeface="Arial"/>
              <a:ea typeface="Arial"/>
              <a:cs typeface="Arial"/>
              <a:sym typeface="Arial"/>
            </a:endParaRPr>
          </a:p>
          <a:p>
            <a:pPr marL="0" lvl="0" indent="0" algn="l" rtl="0">
              <a:spcBef>
                <a:spcPts val="0"/>
              </a:spcBef>
              <a:spcAft>
                <a:spcPts val="0"/>
              </a:spcAft>
              <a:buNone/>
            </a:pPr>
            <a:endParaRPr sz="1850" dirty="0">
              <a:latin typeface="Arial"/>
              <a:ea typeface="Arial"/>
              <a:cs typeface="Arial"/>
              <a:sym typeface="Arial"/>
            </a:endParaRPr>
          </a:p>
          <a:p>
            <a:pPr marL="971550" lvl="0" indent="-228600" algn="l" rtl="0">
              <a:spcBef>
                <a:spcPts val="0"/>
              </a:spcBef>
              <a:spcAft>
                <a:spcPts val="0"/>
              </a:spcAft>
              <a:buNone/>
            </a:pPr>
            <a:endParaRPr sz="1850" dirty="0">
              <a:latin typeface="Arial"/>
              <a:ea typeface="Arial"/>
              <a:cs typeface="Arial"/>
              <a:sym typeface="Arial"/>
            </a:endParaRPr>
          </a:p>
        </p:txBody>
      </p:sp>
    </p:spTree>
    <p:extLst>
      <p:ext uri="{BB962C8B-B14F-4D97-AF65-F5344CB8AC3E}">
        <p14:creationId xmlns:p14="http://schemas.microsoft.com/office/powerpoint/2010/main" val="427099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“Check-in” Defined:</a:t>
            </a:r>
          </a:p>
        </p:txBody>
      </p:sp>
      <p:sp>
        <p:nvSpPr>
          <p:cNvPr id="5" name="Text Placeholder 4"/>
          <p:cNvSpPr>
            <a:spLocks noGrp="1"/>
          </p:cNvSpPr>
          <p:nvPr>
            <p:ph type="body" idx="1"/>
          </p:nvPr>
        </p:nvSpPr>
        <p:spPr/>
        <p:txBody>
          <a:bodyPr/>
          <a:lstStyle/>
          <a:p>
            <a:r>
              <a:rPr lang="en-US" u="sng" dirty="0">
                <a:latin typeface="Arial" panose="020B0604020202020204" pitchFamily="34" charset="0"/>
                <a:cs typeface="Arial" panose="020B0604020202020204" pitchFamily="34" charset="0"/>
              </a:rPr>
              <a:t>What a check-in </a:t>
            </a:r>
            <a:r>
              <a:rPr lang="en-US" b="1" u="sng" dirty="0">
                <a:latin typeface="Arial" panose="020B0604020202020204" pitchFamily="34" charset="0"/>
                <a:cs typeface="Arial" panose="020B0604020202020204" pitchFamily="34" charset="0"/>
              </a:rPr>
              <a:t>IS NOT</a:t>
            </a:r>
            <a:r>
              <a:rPr lang="en-US" u="sng" dirty="0">
                <a:latin typeface="Arial" panose="020B0604020202020204" pitchFamily="34" charset="0"/>
                <a:cs typeface="Arial" panose="020B0604020202020204" pitchFamily="34" charset="0"/>
              </a:rPr>
              <a:t>:</a:t>
            </a:r>
          </a:p>
        </p:txBody>
      </p:sp>
      <p:sp>
        <p:nvSpPr>
          <p:cNvPr id="6" name="Content Placeholder 5"/>
          <p:cNvSpPr>
            <a:spLocks noGrp="1"/>
          </p:cNvSpPr>
          <p:nvPr>
            <p:ph sz="half" idx="2"/>
          </p:nvPr>
        </p:nvSpPr>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sz="1600" dirty="0">
                <a:latin typeface="Arial" panose="020B0604020202020204" pitchFamily="34" charset="0"/>
                <a:ea typeface="Arial" panose="020B0604020202020204" pitchFamily="34" charset="0"/>
              </a:rPr>
              <a:t>Crisis hotline counseling.</a:t>
            </a:r>
          </a:p>
          <a:p>
            <a:pPr marL="0" marR="0" lvl="0" indent="0">
              <a:lnSpc>
                <a:spcPct val="115000"/>
              </a:lnSpc>
              <a:spcBef>
                <a:spcPts val="0"/>
              </a:spcBef>
              <a:spcAft>
                <a:spcPts val="0"/>
              </a:spcAft>
              <a:buNone/>
            </a:pPr>
            <a:endParaRPr lang="en-US" sz="16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latin typeface="Arial" panose="020B0604020202020204" pitchFamily="34" charset="0"/>
                <a:ea typeface="Arial" panose="020B0604020202020204" pitchFamily="34" charset="0"/>
              </a:rPr>
              <a:t>A social call.</a:t>
            </a:r>
          </a:p>
          <a:p>
            <a:pPr marL="0" marR="0" lvl="0" indent="0">
              <a:lnSpc>
                <a:spcPct val="115000"/>
              </a:lnSpc>
              <a:spcBef>
                <a:spcPts val="0"/>
              </a:spcBef>
              <a:spcAft>
                <a:spcPts val="0"/>
              </a:spcAft>
              <a:buNone/>
            </a:pPr>
            <a:endParaRPr lang="en-US" sz="16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latin typeface="Arial" panose="020B0604020202020204" pitchFamily="34" charset="0"/>
                <a:ea typeface="Arial" panose="020B0604020202020204" pitchFamily="34" charset="0"/>
              </a:rPr>
              <a:t>A telehealth therapy session.</a:t>
            </a:r>
          </a:p>
          <a:p>
            <a:pPr marL="0" marR="0" lvl="0" indent="0">
              <a:lnSpc>
                <a:spcPct val="115000"/>
              </a:lnSpc>
              <a:spcBef>
                <a:spcPts val="0"/>
              </a:spcBef>
              <a:spcAft>
                <a:spcPts val="0"/>
              </a:spcAft>
              <a:buNone/>
            </a:pPr>
            <a:endParaRPr lang="en-US" sz="1600" dirty="0">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latin typeface="Arial" panose="020B0604020202020204" pitchFamily="34" charset="0"/>
                <a:ea typeface="Arial" panose="020B0604020202020204" pitchFamily="34" charset="0"/>
              </a:rPr>
              <a:t>A weekly counseling session for an individual student or meant to replace previous counseling services provided by the Local Educational Agency (LEA) or community agency provider. </a:t>
            </a:r>
            <a:endParaRPr lang="en-US" sz="1600" dirty="0"/>
          </a:p>
        </p:txBody>
      </p:sp>
      <p:sp>
        <p:nvSpPr>
          <p:cNvPr id="7" name="Text Placeholder 6"/>
          <p:cNvSpPr>
            <a:spLocks noGrp="1"/>
          </p:cNvSpPr>
          <p:nvPr>
            <p:ph type="body" sz="quarter" idx="3"/>
          </p:nvPr>
        </p:nvSpPr>
        <p:spPr/>
        <p:txBody>
          <a:bodyPr/>
          <a:lstStyle/>
          <a:p>
            <a:r>
              <a:rPr lang="en-US" u="sng" dirty="0">
                <a:latin typeface="Arial" panose="020B0604020202020204" pitchFamily="34" charset="0"/>
                <a:cs typeface="Arial" panose="020B0604020202020204" pitchFamily="34" charset="0"/>
              </a:rPr>
              <a:t>What a check-in </a:t>
            </a:r>
            <a:r>
              <a:rPr lang="en-US" b="1" u="sng" dirty="0">
                <a:latin typeface="Arial" panose="020B0604020202020204" pitchFamily="34" charset="0"/>
                <a:cs typeface="Arial" panose="020B0604020202020204" pitchFamily="34" charset="0"/>
              </a:rPr>
              <a:t>IS</a:t>
            </a:r>
            <a:r>
              <a:rPr lang="en-US" u="sng" dirty="0">
                <a:latin typeface="Arial" panose="020B0604020202020204" pitchFamily="34" charset="0"/>
                <a:cs typeface="Arial" panose="020B0604020202020204" pitchFamily="34" charset="0"/>
              </a:rPr>
              <a:t>:</a:t>
            </a:r>
          </a:p>
        </p:txBody>
      </p:sp>
      <p:sp>
        <p:nvSpPr>
          <p:cNvPr id="8" name="Content Placeholder 7"/>
          <p:cNvSpPr>
            <a:spLocks noGrp="1"/>
          </p:cNvSpPr>
          <p:nvPr>
            <p:ph sz="quarter" idx="4"/>
          </p:nvPr>
        </p:nvSpPr>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sz="1600" dirty="0">
                <a:latin typeface="Arial" panose="020B0604020202020204" pitchFamily="34" charset="0"/>
                <a:ea typeface="Arial" panose="020B0604020202020204" pitchFamily="34" charset="0"/>
              </a:rPr>
              <a:t>A short phone conversation with a student to check-in on how s/he is doing.  </a:t>
            </a:r>
          </a:p>
          <a:p>
            <a:pPr marL="0" marR="0" lvl="0" indent="0">
              <a:lnSpc>
                <a:spcPct val="115000"/>
              </a:lnSpc>
              <a:spcBef>
                <a:spcPts val="0"/>
              </a:spcBef>
              <a:spcAft>
                <a:spcPts val="0"/>
              </a:spcAft>
              <a:buNone/>
            </a:pPr>
            <a:endParaRPr lang="en-US" sz="16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latin typeface="Arial" panose="020B0604020202020204" pitchFamily="34" charset="0"/>
                <a:ea typeface="Arial" panose="020B0604020202020204" pitchFamily="34" charset="0"/>
              </a:rPr>
              <a:t>Within your PPS scope of practice.</a:t>
            </a:r>
          </a:p>
          <a:p>
            <a:pPr marL="0" marR="0" lvl="0" indent="0">
              <a:lnSpc>
                <a:spcPct val="115000"/>
              </a:lnSpc>
              <a:spcBef>
                <a:spcPts val="0"/>
              </a:spcBef>
              <a:spcAft>
                <a:spcPts val="0"/>
              </a:spcAft>
              <a:buNone/>
            </a:pPr>
            <a:endParaRPr lang="en-US" sz="16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latin typeface="Arial" panose="020B0604020202020204" pitchFamily="34" charset="0"/>
                <a:ea typeface="Arial" panose="020B0604020202020204" pitchFamily="34" charset="0"/>
              </a:rPr>
              <a:t>An opportunity to connect with the student and express empathy.</a:t>
            </a:r>
          </a:p>
          <a:p>
            <a:pPr marL="0" marR="0" lvl="0" indent="0">
              <a:lnSpc>
                <a:spcPct val="115000"/>
              </a:lnSpc>
              <a:spcBef>
                <a:spcPts val="0"/>
              </a:spcBef>
              <a:spcAft>
                <a:spcPts val="0"/>
              </a:spcAft>
              <a:buNone/>
            </a:pPr>
            <a:endParaRPr lang="en-US" sz="16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latin typeface="Arial" panose="020B0604020202020204" pitchFamily="34" charset="0"/>
                <a:ea typeface="Arial" panose="020B0604020202020204" pitchFamily="34" charset="0"/>
              </a:rPr>
              <a:t>A method to monitor a student’s stress reaction. </a:t>
            </a:r>
          </a:p>
          <a:p>
            <a:pPr marL="0" marR="0" lvl="0" indent="0">
              <a:lnSpc>
                <a:spcPct val="115000"/>
              </a:lnSpc>
              <a:spcBef>
                <a:spcPts val="0"/>
              </a:spcBef>
              <a:spcAft>
                <a:spcPts val="0"/>
              </a:spcAft>
              <a:buNone/>
            </a:pPr>
            <a:endParaRPr lang="en-US" sz="1600" dirty="0">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600" b="1" dirty="0">
                <a:latin typeface="Arial" panose="020B0604020202020204" pitchFamily="34" charset="0"/>
                <a:ea typeface="Arial" panose="020B0604020202020204" pitchFamily="34" charset="0"/>
              </a:rPr>
              <a:t>Available to all students</a:t>
            </a:r>
            <a:r>
              <a:rPr lang="en-US" sz="1600" dirty="0">
                <a:latin typeface="Arial" panose="020B0604020202020204" pitchFamily="34" charset="0"/>
                <a:ea typeface="Arial" panose="020B0604020202020204" pitchFamily="34" charset="0"/>
              </a:rPr>
              <a:t>.</a:t>
            </a:r>
            <a:endParaRPr lang="en-US" sz="1600" dirty="0"/>
          </a:p>
        </p:txBody>
      </p:sp>
      <p:sp>
        <p:nvSpPr>
          <p:cNvPr id="2" name="TextBox 1">
            <a:extLst>
              <a:ext uri="{FF2B5EF4-FFF2-40B4-BE49-F238E27FC236}">
                <a16:creationId xmlns:a16="http://schemas.microsoft.com/office/drawing/2014/main" id="{BBAADA64-3EF8-464E-AE24-4466560FD4C3}"/>
              </a:ext>
            </a:extLst>
          </p:cNvPr>
          <p:cNvSpPr txBox="1"/>
          <p:nvPr/>
        </p:nvSpPr>
        <p:spPr>
          <a:xfrm>
            <a:off x="675746" y="1237653"/>
            <a:ext cx="8931392" cy="923330"/>
          </a:xfrm>
          <a:prstGeom prst="rect">
            <a:avLst/>
          </a:prstGeom>
          <a:noFill/>
          <a:ln w="19050">
            <a:solidFill>
              <a:srgbClr val="0070C0"/>
            </a:solidFill>
          </a:ln>
        </p:spPr>
        <p:txBody>
          <a:bodyPr wrap="square" rtlCol="0">
            <a:spAutoFit/>
          </a:bodyPr>
          <a:lstStyle/>
          <a:p>
            <a:pPr lvl="0" algn="just">
              <a:spcBef>
                <a:spcPts val="1000"/>
              </a:spcBef>
              <a:buClr>
                <a:srgbClr val="90C226"/>
              </a:buClr>
              <a:buSzPct val="80000"/>
            </a:pPr>
            <a:r>
              <a:rPr lang="en-US" b="1" dirty="0">
                <a:solidFill>
                  <a:prstClr val="black">
                    <a:lumMod val="75000"/>
                    <a:lumOff val="25000"/>
                  </a:prstClr>
                </a:solidFill>
                <a:latin typeface="Arial" panose="020B0604020202020204" pitchFamily="34" charset="0"/>
                <a:ea typeface="Arial" panose="020B0604020202020204" pitchFamily="34" charset="0"/>
                <a:cs typeface="Arial" panose="020B0604020202020204" pitchFamily="34" charset="0"/>
              </a:rPr>
              <a:t>A “check-in” is a narrow, care-focused process to meet the immediate student/family needs while counseling focuses on long-term goals and a broader range of issues. </a:t>
            </a:r>
            <a:endParaRPr lang="en-US" b="1"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41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B25A-BF82-4035-B140-08A4B53BE5DD}"/>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“Check-in” </a:t>
            </a:r>
            <a:r>
              <a:rPr lang="en-US" b="1" dirty="0">
                <a:solidFill>
                  <a:schemeClr val="tx1"/>
                </a:solidFill>
                <a:latin typeface="Arial" panose="020B0604020202020204" pitchFamily="34" charset="0"/>
                <a:ea typeface="Arial" panose="020B0604020202020204" pitchFamily="34" charset="0"/>
                <a:cs typeface="Arial" panose="020B0604020202020204" pitchFamily="34" charset="0"/>
              </a:rPr>
              <a:t>Delivery Steps:</a:t>
            </a:r>
            <a:endParaRPr lang="en-US" dirty="0">
              <a:solidFill>
                <a:schemeClr val="tx1"/>
              </a:solidFill>
            </a:endParaRPr>
          </a:p>
        </p:txBody>
      </p:sp>
      <p:sp>
        <p:nvSpPr>
          <p:cNvPr id="3" name="Content Placeholder 2">
            <a:extLst>
              <a:ext uri="{FF2B5EF4-FFF2-40B4-BE49-F238E27FC236}">
                <a16:creationId xmlns:a16="http://schemas.microsoft.com/office/drawing/2014/main" id="{4D7E25AA-C551-4807-8B39-9543E11F272B}"/>
              </a:ext>
            </a:extLst>
          </p:cNvPr>
          <p:cNvSpPr>
            <a:spLocks noGrp="1"/>
          </p:cNvSpPr>
          <p:nvPr>
            <p:ph idx="1"/>
          </p:nvPr>
        </p:nvSpPr>
        <p:spPr>
          <a:xfrm>
            <a:off x="677334" y="1270000"/>
            <a:ext cx="8596668" cy="4782578"/>
          </a:xfrm>
        </p:spPr>
        <p:txBody>
          <a:bodyPr>
            <a:normAutofit fontScale="25000" lnSpcReduction="20000"/>
          </a:bodyPr>
          <a:lstStyle/>
          <a:p>
            <a:pPr marL="0" indent="0">
              <a:buNone/>
            </a:pPr>
            <a:r>
              <a:rPr lang="en-US" sz="9600" b="1" dirty="0">
                <a:latin typeface="Arial" panose="020B0604020202020204" pitchFamily="34" charset="0"/>
                <a:ea typeface="Arial" panose="020B0604020202020204" pitchFamily="34" charset="0"/>
                <a:cs typeface="Arial" panose="020B0604020202020204" pitchFamily="34" charset="0"/>
              </a:rPr>
              <a:t>Before</a:t>
            </a:r>
            <a:r>
              <a:rPr lang="en-US" sz="7400" b="1" dirty="0">
                <a:latin typeface="Arial" panose="020B0604020202020204" pitchFamily="34" charset="0"/>
                <a:ea typeface="Arial" panose="020B0604020202020204" pitchFamily="34" charset="0"/>
                <a:cs typeface="Arial" panose="020B0604020202020204" pitchFamily="34" charset="0"/>
              </a:rPr>
              <a:t> </a:t>
            </a:r>
          </a:p>
          <a:p>
            <a:pPr lvl="1"/>
            <a:r>
              <a:rPr lang="en-US" sz="8800" dirty="0">
                <a:latin typeface="Arial" panose="020B0604020202020204" pitchFamily="34" charset="0"/>
                <a:ea typeface="Arial" panose="020B0604020202020204" pitchFamily="34" charset="0"/>
                <a:cs typeface="Arial" panose="020B0604020202020204" pitchFamily="34" charset="0"/>
              </a:rPr>
              <a:t>Collaborate with district and site administrators regarding how parents and students can access remote supports and resources (e.g. landline, virtual platform).</a:t>
            </a:r>
          </a:p>
          <a:p>
            <a:pPr lvl="1"/>
            <a:r>
              <a:rPr lang="en-US" sz="8800" dirty="0">
                <a:latin typeface="Arial" panose="020B0604020202020204" pitchFamily="34" charset="0"/>
                <a:ea typeface="Arial" panose="020B0604020202020204" pitchFamily="34" charset="0"/>
                <a:cs typeface="Arial" panose="020B0604020202020204" pitchFamily="34" charset="0"/>
              </a:rPr>
              <a:t>If you are working from home, find a quiet and confidential location.</a:t>
            </a:r>
          </a:p>
          <a:p>
            <a:pPr lvl="1"/>
            <a:r>
              <a:rPr lang="en-US" sz="8800" dirty="0">
                <a:latin typeface="Arial" panose="020B0604020202020204" pitchFamily="34" charset="0"/>
                <a:ea typeface="Arial" panose="020B0604020202020204" pitchFamily="34" charset="0"/>
                <a:cs typeface="Arial" panose="020B0604020202020204" pitchFamily="34" charset="0"/>
              </a:rPr>
              <a:t>To keep your personal number private, create a free Google Voice phone number.</a:t>
            </a:r>
          </a:p>
          <a:p>
            <a:pPr lvl="1"/>
            <a:r>
              <a:rPr lang="en-US" sz="8800" dirty="0">
                <a:latin typeface="Arial" panose="020B0604020202020204" pitchFamily="34" charset="0"/>
                <a:ea typeface="Arial" panose="020B0604020202020204" pitchFamily="34" charset="0"/>
                <a:cs typeface="Arial" panose="020B0604020202020204" pitchFamily="34" charset="0"/>
              </a:rPr>
              <a:t>Make a list of hotline numbers, district supports, and community resources</a:t>
            </a:r>
            <a:r>
              <a:rPr lang="en-US" sz="8800" b="1" dirty="0">
                <a:latin typeface="Arial" panose="020B0604020202020204" pitchFamily="34" charset="0"/>
                <a:ea typeface="Arial" panose="020B0604020202020204" pitchFamily="34" charset="0"/>
                <a:cs typeface="Arial" panose="020B0604020202020204" pitchFamily="34" charset="0"/>
              </a:rPr>
              <a:t>, including crisis contacts regarding suicide risk protocols during remote contacts.</a:t>
            </a:r>
          </a:p>
          <a:p>
            <a:pPr lvl="1"/>
            <a:r>
              <a:rPr lang="en-US" sz="8800" dirty="0">
                <a:latin typeface="Arial" panose="020B0604020202020204" pitchFamily="34" charset="0"/>
                <a:ea typeface="Arial" panose="020B0604020202020204" pitchFamily="34" charset="0"/>
                <a:cs typeface="Arial" panose="020B0604020202020204" pitchFamily="34" charset="0"/>
              </a:rPr>
              <a:t>Take steps to maintain confidentiality if at home. </a:t>
            </a:r>
          </a:p>
          <a:p>
            <a:pPr lvl="1"/>
            <a:r>
              <a:rPr lang="en-US" sz="8800" dirty="0">
                <a:latin typeface="Arial" panose="020B0604020202020204" pitchFamily="34" charset="0"/>
                <a:ea typeface="Arial" panose="020B0604020202020204" pitchFamily="34" charset="0"/>
                <a:cs typeface="Arial" panose="020B0604020202020204" pitchFamily="34" charset="0"/>
              </a:rPr>
              <a:t>Have resources available including hotlines, psychiatric mobile response team, district support, community supports.</a:t>
            </a:r>
          </a:p>
          <a:p>
            <a:pPr lvl="1"/>
            <a:endParaRPr lang="en-US" sz="5800" b="1" dirty="0">
              <a:latin typeface="Arial" panose="020B0604020202020204" pitchFamily="34" charset="0"/>
              <a:ea typeface="Arial" panose="020B0604020202020204" pitchFamily="34" charset="0"/>
              <a:cs typeface="Arial" panose="020B0604020202020204" pitchFamily="34" charset="0"/>
            </a:endParaRPr>
          </a:p>
          <a:p>
            <a:pPr lvl="1">
              <a:buClr>
                <a:srgbClr val="90C226"/>
              </a:buClr>
            </a:pPr>
            <a:endParaRPr lang="en-US" sz="2200" dirty="0">
              <a:latin typeface="Arial" panose="020B0604020202020204" pitchFamily="34" charset="0"/>
              <a:cs typeface="Arial" panose="020B0604020202020204" pitchFamily="34" charset="0"/>
            </a:endParaRPr>
          </a:p>
          <a:p>
            <a:pPr lvl="0">
              <a:buClr>
                <a:srgbClr val="90C226"/>
              </a:buClr>
            </a:pPr>
            <a:endParaRPr lang="en-US" sz="2100" dirty="0">
              <a:solidFill>
                <a:prstClr val="black">
                  <a:lumMod val="75000"/>
                  <a:lumOff val="25000"/>
                </a:prstClr>
              </a:solidFill>
              <a:latin typeface="Arial" panose="020B0604020202020204" pitchFamily="34" charset="0"/>
              <a:ea typeface="Arial" panose="020B0604020202020204" pitchFamily="34" charset="0"/>
              <a:cs typeface="Arial" panose="020B0604020202020204" pitchFamily="34" charset="0"/>
            </a:endParaRPr>
          </a:p>
          <a:p>
            <a:pPr marL="0" lvl="0" indent="0">
              <a:buClr>
                <a:srgbClr val="90C226"/>
              </a:buClr>
              <a:buNone/>
            </a:pPr>
            <a:r>
              <a:rPr lang="en-US" sz="2100" dirty="0">
                <a:solidFill>
                  <a:prstClr val="black">
                    <a:lumMod val="75000"/>
                    <a:lumOff val="25000"/>
                  </a:prstClr>
                </a:solidFill>
                <a:latin typeface="Arial" panose="020B0604020202020204" pitchFamily="34" charset="0"/>
                <a:ea typeface="Arial" panose="020B0604020202020204" pitchFamily="34" charset="0"/>
                <a:cs typeface="Arial" panose="020B0604020202020204" pitchFamily="34" charset="0"/>
              </a:rPr>
              <a:t>          </a:t>
            </a:r>
          </a:p>
          <a:p>
            <a:pPr marL="0" lvl="0" indent="0">
              <a:buClr>
                <a:srgbClr val="90C226"/>
              </a:buClr>
              <a:buNone/>
            </a:pPr>
            <a:r>
              <a:rPr lang="en-US" sz="2100" dirty="0">
                <a:solidFill>
                  <a:prstClr val="black">
                    <a:lumMod val="75000"/>
                    <a:lumOff val="25000"/>
                  </a:prstClr>
                </a:solidFill>
                <a:latin typeface="Arial" panose="020B0604020202020204" pitchFamily="34" charset="0"/>
                <a:ea typeface="Arial" panose="020B0604020202020204" pitchFamily="34" charset="0"/>
                <a:cs typeface="Arial" panose="020B0604020202020204" pitchFamily="34" charset="0"/>
              </a:rPr>
              <a:t>          </a:t>
            </a:r>
          </a:p>
          <a:p>
            <a:endParaRPr lang="en-US" sz="2400" dirty="0">
              <a:latin typeface="Arial" panose="020B0604020202020204" pitchFamily="34" charset="0"/>
              <a:ea typeface="Arial" panose="020B060402020202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2AE53214-477C-40C7-939D-0C2C5D02F970}"/>
              </a:ext>
            </a:extLst>
          </p:cNvPr>
          <p:cNvSpPr txBox="1"/>
          <p:nvPr/>
        </p:nvSpPr>
        <p:spPr>
          <a:xfrm>
            <a:off x="983177" y="6214354"/>
            <a:ext cx="10225645" cy="600164"/>
          </a:xfrm>
          <a:prstGeom prst="rect">
            <a:avLst/>
          </a:prstGeom>
          <a:noFill/>
        </p:spPr>
        <p:txBody>
          <a:bodyPr wrap="square" rtlCol="0">
            <a:spAutoFit/>
          </a:bodyPr>
          <a:lstStyle/>
          <a:p>
            <a:endParaRPr lang="en-US" sz="1100" dirty="0"/>
          </a:p>
          <a:p>
            <a:r>
              <a:rPr lang="en-US" sz="1100" dirty="0"/>
              <a:t>Coats, S.K., </a:t>
            </a:r>
            <a:r>
              <a:rPr lang="en-US" sz="1100" dirty="0" err="1"/>
              <a:t>Sopp</a:t>
            </a:r>
            <a:r>
              <a:rPr lang="en-US" sz="1100" dirty="0"/>
              <a:t>, T.J. (2020). </a:t>
            </a:r>
            <a:r>
              <a:rPr lang="en-US" sz="1100" i="1" dirty="0"/>
              <a:t>Pupil personnel services guidance document for checking-in on students during school closures</a:t>
            </a:r>
            <a:r>
              <a:rPr lang="en-US" sz="1100" dirty="0"/>
              <a:t>. Endorsed by the California Association of School Psychologists Executive Committee, April 2020.</a:t>
            </a:r>
          </a:p>
        </p:txBody>
      </p:sp>
    </p:spTree>
    <p:extLst>
      <p:ext uri="{BB962C8B-B14F-4D97-AF65-F5344CB8AC3E}">
        <p14:creationId xmlns:p14="http://schemas.microsoft.com/office/powerpoint/2010/main" val="150252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843e886ef9_0_8"/>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00"/>
                </a:solidFill>
                <a:latin typeface="Arial"/>
                <a:ea typeface="Arial"/>
                <a:cs typeface="Arial"/>
                <a:sym typeface="Arial"/>
              </a:rPr>
              <a:t>Plan for At-Risk Situations</a:t>
            </a:r>
            <a:endParaRPr b="1">
              <a:solidFill>
                <a:srgbClr val="000000"/>
              </a:solidFill>
              <a:latin typeface="Arial"/>
              <a:ea typeface="Arial"/>
              <a:cs typeface="Arial"/>
              <a:sym typeface="Arial"/>
            </a:endParaRPr>
          </a:p>
        </p:txBody>
      </p:sp>
      <p:sp>
        <p:nvSpPr>
          <p:cNvPr id="228" name="Google Shape;228;g843e886ef9_0_8"/>
          <p:cNvSpPr txBox="1">
            <a:spLocks noGrp="1"/>
          </p:cNvSpPr>
          <p:nvPr>
            <p:ph type="body" idx="1"/>
          </p:nvPr>
        </p:nvSpPr>
        <p:spPr>
          <a:xfrm>
            <a:off x="677325" y="1410902"/>
            <a:ext cx="8596800" cy="46305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SzPts val="2200"/>
              <a:buFont typeface="Arial"/>
              <a:buChar char="➢"/>
            </a:pPr>
            <a:r>
              <a:rPr lang="en-US" sz="2200" dirty="0">
                <a:latin typeface="Arial"/>
                <a:ea typeface="Arial"/>
                <a:cs typeface="Arial"/>
                <a:sym typeface="Arial"/>
              </a:rPr>
              <a:t>Child Abuse: Remind personnel of child abuse reporting mandate applies to virtual platforms. </a:t>
            </a:r>
            <a:endParaRPr sz="22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endParaRPr sz="2200" dirty="0">
              <a:latin typeface="Arial"/>
              <a:ea typeface="Arial"/>
              <a:cs typeface="Arial"/>
              <a:sym typeface="Arial"/>
            </a:endParaRPr>
          </a:p>
          <a:p>
            <a:pPr marL="457200" lvl="0" indent="-368300" algn="l" rtl="0">
              <a:spcBef>
                <a:spcPts val="1000"/>
              </a:spcBef>
              <a:spcAft>
                <a:spcPts val="0"/>
              </a:spcAft>
              <a:buSzPts val="2200"/>
              <a:buFont typeface="Arial"/>
              <a:buChar char="➢"/>
            </a:pPr>
            <a:r>
              <a:rPr lang="en-US" sz="2200" dirty="0">
                <a:latin typeface="Arial"/>
                <a:ea typeface="Arial"/>
                <a:cs typeface="Arial"/>
                <a:sym typeface="Arial"/>
              </a:rPr>
              <a:t>Check your LEA’s policies and procedures regarding suicide risk assessment protocols during remote contacts. If they do not have a protocol for this unique situation, offer to work with your supervisor on developing a safety protocol. </a:t>
            </a:r>
            <a:endParaRPr sz="2200" dirty="0">
              <a:latin typeface="Arial"/>
              <a:ea typeface="Arial"/>
              <a:cs typeface="Arial"/>
              <a:sym typeface="Arial"/>
            </a:endParaRPr>
          </a:p>
          <a:p>
            <a:pPr marL="1085850" lvl="0" indent="-368300" algn="l" rtl="0">
              <a:spcBef>
                <a:spcPts val="0"/>
              </a:spcBef>
              <a:spcAft>
                <a:spcPts val="0"/>
              </a:spcAft>
              <a:buSzPts val="2200"/>
              <a:buFont typeface="Arial"/>
              <a:buChar char="➢"/>
            </a:pPr>
            <a:r>
              <a:rPr lang="en-US" sz="2200" dirty="0">
                <a:latin typeface="Arial"/>
                <a:ea typeface="Arial"/>
                <a:cs typeface="Arial"/>
                <a:sym typeface="Arial"/>
              </a:rPr>
              <a:t>Student’s location and address</a:t>
            </a:r>
            <a:endParaRPr sz="2200" dirty="0">
              <a:latin typeface="Arial"/>
              <a:ea typeface="Arial"/>
              <a:cs typeface="Arial"/>
              <a:sym typeface="Arial"/>
            </a:endParaRPr>
          </a:p>
          <a:p>
            <a:pPr marL="1085850" lvl="0" indent="-368300" algn="l" rtl="0">
              <a:spcBef>
                <a:spcPts val="0"/>
              </a:spcBef>
              <a:spcAft>
                <a:spcPts val="0"/>
              </a:spcAft>
              <a:buSzPts val="2200"/>
              <a:buFont typeface="Arial"/>
              <a:buChar char="➢"/>
            </a:pPr>
            <a:r>
              <a:rPr lang="en-US" sz="2200" dirty="0">
                <a:latin typeface="Arial"/>
                <a:ea typeface="Arial"/>
                <a:cs typeface="Arial"/>
                <a:sym typeface="Arial"/>
              </a:rPr>
              <a:t>Adults with the student</a:t>
            </a:r>
            <a:endParaRPr sz="2200" dirty="0">
              <a:latin typeface="Arial"/>
              <a:ea typeface="Arial"/>
              <a:cs typeface="Arial"/>
              <a:sym typeface="Arial"/>
            </a:endParaRPr>
          </a:p>
          <a:p>
            <a:pPr marL="1085850" lvl="0" indent="-368300" algn="l" rtl="0">
              <a:spcBef>
                <a:spcPts val="0"/>
              </a:spcBef>
              <a:spcAft>
                <a:spcPts val="0"/>
              </a:spcAft>
              <a:buSzPts val="2200"/>
              <a:buFont typeface="Arial"/>
              <a:buChar char="➢"/>
            </a:pPr>
            <a:r>
              <a:rPr lang="en-US" sz="2200" dirty="0">
                <a:latin typeface="Arial"/>
                <a:ea typeface="Arial"/>
                <a:cs typeface="Arial"/>
                <a:sym typeface="Arial"/>
              </a:rPr>
              <a:t>Protocol for teachers and PPS providers</a:t>
            </a:r>
          </a:p>
          <a:p>
            <a:pPr marL="1085850" lvl="0" indent="-368300" algn="l" rtl="0">
              <a:spcBef>
                <a:spcPts val="0"/>
              </a:spcBef>
              <a:spcAft>
                <a:spcPts val="0"/>
              </a:spcAft>
              <a:buSzPts val="2200"/>
              <a:buFont typeface="Arial"/>
              <a:buChar char="➢"/>
            </a:pPr>
            <a:r>
              <a:rPr lang="en-US" sz="2200" dirty="0">
                <a:latin typeface="Arial"/>
                <a:ea typeface="Arial"/>
                <a:cs typeface="Arial"/>
                <a:sym typeface="Arial"/>
              </a:rPr>
              <a:t>Resources ready to go</a:t>
            </a:r>
            <a:endParaRPr sz="2200" dirty="0">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8181925" y="113314"/>
            <a:ext cx="2184400" cy="2655888"/>
          </a:xfrm>
          <a:prstGeom prst="rect">
            <a:avLst/>
          </a:prstGeom>
        </p:spPr>
      </p:pic>
      <p:pic>
        <p:nvPicPr>
          <p:cNvPr id="3" name="Picture 2"/>
          <p:cNvPicPr>
            <a:picLocks noChangeAspect="1"/>
          </p:cNvPicPr>
          <p:nvPr/>
        </p:nvPicPr>
        <p:blipFill>
          <a:blip r:embed="rId4"/>
          <a:stretch>
            <a:fillRect/>
          </a:stretch>
        </p:blipFill>
        <p:spPr>
          <a:xfrm>
            <a:off x="9226500" y="1907189"/>
            <a:ext cx="2279650" cy="2716598"/>
          </a:xfrm>
          <a:prstGeom prst="rect">
            <a:avLst/>
          </a:prstGeom>
        </p:spPr>
      </p:pic>
      <p:pic>
        <p:nvPicPr>
          <p:cNvPr id="4" name="Picture 3"/>
          <p:cNvPicPr>
            <a:picLocks noChangeAspect="1"/>
          </p:cNvPicPr>
          <p:nvPr/>
        </p:nvPicPr>
        <p:blipFill>
          <a:blip r:embed="rId5"/>
          <a:stretch>
            <a:fillRect/>
          </a:stretch>
        </p:blipFill>
        <p:spPr>
          <a:xfrm>
            <a:off x="9782176" y="3265488"/>
            <a:ext cx="2409824" cy="3209925"/>
          </a:xfrm>
          <a:prstGeom prst="rect">
            <a:avLst/>
          </a:prstGeom>
        </p:spPr>
      </p:pic>
    </p:spTree>
    <p:extLst>
      <p:ext uri="{BB962C8B-B14F-4D97-AF65-F5344CB8AC3E}">
        <p14:creationId xmlns:p14="http://schemas.microsoft.com/office/powerpoint/2010/main" val="4090842009"/>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3023</TotalTime>
  <Words>6364</Words>
  <Application>Microsoft Office PowerPoint</Application>
  <PresentationFormat>Widescreen</PresentationFormat>
  <Paragraphs>383</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Noto Sans Symbols</vt:lpstr>
      <vt:lpstr>Symbol</vt:lpstr>
      <vt:lpstr>Trebuchet MS</vt:lpstr>
      <vt:lpstr>Wingdings 3</vt:lpstr>
      <vt:lpstr>Facet</vt:lpstr>
      <vt:lpstr>Pupil Personnel Services Guidance for Checking-in on Students and Providing Counseling During School Closures</vt:lpstr>
      <vt:lpstr>The “Big Picture” Checklist:</vt:lpstr>
      <vt:lpstr>Support the school site personnel: </vt:lpstr>
      <vt:lpstr>Support for site personnel:</vt:lpstr>
      <vt:lpstr>Professional development </vt:lpstr>
      <vt:lpstr>Scope of Practice: </vt:lpstr>
      <vt:lpstr>“Check-in” Defined:</vt:lpstr>
      <vt:lpstr>“Check-in” Delivery Steps:</vt:lpstr>
      <vt:lpstr>Plan for At-Risk Situations</vt:lpstr>
      <vt:lpstr>Triage Discuss with your district and site leadership teams what staff available and how you will triage students for Check-in.</vt:lpstr>
      <vt:lpstr>Alternative:</vt:lpstr>
      <vt:lpstr>“Check-in” Delivery Steps:</vt:lpstr>
      <vt:lpstr>“Check-in” Delivery Steps:</vt:lpstr>
      <vt:lpstr>Transition</vt:lpstr>
      <vt:lpstr>Telehealth</vt:lpstr>
      <vt:lpstr>PowerPoint Presentation</vt:lpstr>
      <vt:lpstr>Terms and legal protection differences</vt:lpstr>
      <vt:lpstr>Checklist for School Telehealth Services</vt:lpstr>
      <vt:lpstr>Checklist for School Telehealth Services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Picture” Checklist:</dc:title>
  <dc:creator>Windows User;TS;SKC</dc:creator>
  <cp:lastModifiedBy>memberservices2@casponline.org</cp:lastModifiedBy>
  <cp:revision>167</cp:revision>
  <cp:lastPrinted>2020-05-01T19:34:02Z</cp:lastPrinted>
  <dcterms:created xsi:type="dcterms:W3CDTF">2020-04-05T18:14:14Z</dcterms:created>
  <dcterms:modified xsi:type="dcterms:W3CDTF">2020-05-07T16:51:01Z</dcterms:modified>
</cp:coreProperties>
</file>